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9" r:id="rId1"/>
  </p:sldMasterIdLst>
  <p:notesMasterIdLst>
    <p:notesMasterId r:id="rId20"/>
  </p:notesMasterIdLst>
  <p:sldIdLst>
    <p:sldId id="256" r:id="rId2"/>
    <p:sldId id="257" r:id="rId3"/>
    <p:sldId id="258" r:id="rId4"/>
    <p:sldId id="27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3" r:id="rId16"/>
    <p:sldId id="271" r:id="rId17"/>
    <p:sldId id="269" r:id="rId18"/>
    <p:sldId id="270" r:id="rId19"/>
  </p:sldIdLst>
  <p:sldSz cx="12192000" cy="6858000"/>
  <p:notesSz cx="6858000" cy="9144000"/>
  <p:embeddedFontLst>
    <p:embeddedFont>
      <p:font typeface="나눔고딕 ExtraBold" panose="020D0904000000000000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4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4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0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516678E-8B53-4539-8B41-88DC654852A9}" type="datetime1">
              <a:rPr lang="ko-KR" altLang="en-US"/>
              <a:pPr lvl="0">
                <a:defRPr/>
              </a:pPr>
              <a:t>2019-04-25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E6AAF12-C1EC-482C-9D59-170044D9672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B76BD0-08BD-476F-968D-782BF015B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E21172-9CBF-46BB-A7BD-57074FADF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55A0EF-9A80-479C-8CB8-7DD8DD00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DB723-9385-44B9-99B2-26EA3F8C6CF5}" type="datetime1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25B45-2E16-497D-AAB1-720A9A6F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847ABE-466B-4F01-8927-FA48335BD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245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800BE-B5B6-4CD0-A486-F5494BC7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79330F-B592-467C-9EDE-74BAA30FC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931865-4C37-4B1E-B771-6DBC2C939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A454-385A-49A1-B238-F6B823F6EEFE}" type="datetime1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97A57-48CC-4A4A-BD8D-17877065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FA47B9-621C-4E13-8752-820A7B02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350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D5DA28-39C1-4BF0-A5CA-B4BDD9F89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BBC29D-4CC5-44BC-94C8-7AF9E9074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769EF-B9CC-4CE2-BE3F-AAC736643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3D40A-23EA-4B5F-91CE-A7AD73A95D02}" type="datetime1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4C12FF-903B-4AA0-B9B6-167BEDD6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008364-CDA2-4336-950B-AA3B23C6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618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74F81-EA1A-4256-ACB2-466B9559A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1CE2AC-AED8-408C-B72B-98EC5765C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C76344-2CCE-4C09-99DC-5A231E048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929A-296A-4704-8453-40924439F024}" type="datetime1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077C86-EAD7-4A3A-BE1F-4977F337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163FE0-A3A3-4E78-B80A-32D71AEC8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014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0322A-7CA2-4119-8AC9-5AAD6A81A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961F17-FCD2-4FD6-BDDF-8B398905E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74E1D0-4253-406D-A074-E8C086A1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C8AD3-811F-4A1A-AFEC-1A8D6B964775}" type="datetime1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21037E-6B1D-4635-9F6F-94AC7C499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E8D657-0A98-4365-AFBC-63CF1099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8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06F4A2-9987-4AF3-879F-62140927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EA03AC-A586-452D-B5D3-A5D3FBF59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96E016-8E30-4849-BA1B-BF048479A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F51270-A68F-40CD-8FDE-EC328E03B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AF5C-0A3D-4B56-9649-18162FBAB00C}" type="datetime1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2BD9E8-4F4B-4236-8B05-45169AB0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08A22-96DC-47C2-BE5C-30FFBADF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614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C2B67-D65C-440D-A1CA-7F020009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A152C1-3B9A-4AFF-91B2-5A826B2DE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06E387-D99F-4B81-BB94-2A4BA90D1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340108-49DD-462A-BE7E-B5065DBE52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744C3F-8B44-4288-9F0C-013C88A283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3F97551-7944-48A8-96B9-30BF745A2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ADA4B-8917-4E73-8604-33EEFE53C58B}" type="datetime1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B96D4E-3BBD-472A-BAB3-FE450816F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BF843F-6E2F-4E6E-A5BF-84FD5DB24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230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9ADA0-6B8C-4309-B739-1FA3EF74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08DE71-2E9D-4C3A-B4F5-ABD10E1B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079CB-1C86-4E46-ACAB-E8D6D72FD7CE}" type="datetime1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AE3971-206F-4D91-BB9F-2EDFE3A74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9D4D39-6A27-4E68-9D7B-BF7CB0BA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62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67E3969-DD19-4E51-9D54-F7DFE202D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2D05-3EE4-455D-975F-52AE5DCC3BBC}" type="datetime1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EF1D79-DDFC-4923-A2A4-197FE0A8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E35F3B-8499-40AE-8CC4-F01DC94D1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88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D12A2-6FB1-42C8-827A-B5D386800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0F2BF0-5B04-4EA7-865A-82BDDB431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7E176D-D06E-49F8-95F4-176180BEF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3E40F3-FDA8-4345-A91C-A5F774B49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AAF4B-00C3-4BB9-A07C-741617AF4766}" type="datetime1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E2B805-A553-47A3-92BC-39AD8951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4327F9-B41A-4094-9F2C-01281D48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29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CDF85A-4E74-4A41-B7E3-21205E07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054321-37C4-42D1-95E9-0D09C201FC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137F37-0E79-485F-8D4C-1286A811F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8ED92E-6E59-46C0-B745-6BA533F1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0B987-D301-4174-8E92-BD82FD1F9335}" type="datetime1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69162E-17FE-44F9-88DE-60EFD010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F95EC9F-D160-4257-A4E5-9BF20A310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235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99F91D-FB5D-4338-AEAE-70406C3EB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AC732A-1E4A-4DE5-B7B6-3DFFFED24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7C9294-75B2-4F37-BD86-FF35AB1051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D1390-5945-4D44-B410-185B4A7C021D}" type="datetime1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C4229-946C-4D3A-B13C-3800B7AF1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2BC7A7-CABA-4521-9E41-F68B700722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88C8C-AE76-44D9-8312-9757B33435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59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67503" y="2347965"/>
            <a:ext cx="1806082" cy="18060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39321" y="2130650"/>
            <a:ext cx="3764281" cy="1915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6000">
                <a:solidFill>
                  <a:srgbClr val="ECD174"/>
                </a:solidFill>
                <a:latin typeface="나눔고딕 ExtraBold"/>
                <a:ea typeface="나눔고딕 ExtraBold"/>
              </a:rPr>
              <a:t>지뢰밭</a:t>
            </a:r>
            <a:r>
              <a:rPr lang="ko-KR" altLang="en-US" sz="6000">
                <a:solidFill>
                  <a:schemeClr val="bg1"/>
                </a:solidFill>
                <a:latin typeface="나눔고딕 ExtraBold"/>
                <a:ea typeface="나눔고딕 ExtraBold"/>
              </a:rPr>
              <a:t>에서</a:t>
            </a:r>
          </a:p>
          <a:p>
            <a:pPr lvl="0" algn="r">
              <a:defRPr/>
            </a:pPr>
            <a:r>
              <a:rPr lang="ko-KR" altLang="en-US" sz="6000">
                <a:solidFill>
                  <a:schemeClr val="bg1"/>
                </a:solidFill>
                <a:latin typeface="나눔고딕 ExtraBold"/>
                <a:ea typeface="나눔고딕 ExtraBold"/>
              </a:rPr>
              <a:t>살아남기</a:t>
            </a: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1403406" y="4244855"/>
            <a:ext cx="938605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671548" y="4408081"/>
            <a:ext cx="2182566" cy="3906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</a:rPr>
              <a:t>‘</a:t>
            </a:r>
            <a:r>
              <a:rPr lang="ko-KR" altLang="en-US"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</a:rPr>
              <a:t>지뢰밭에서 </a:t>
            </a:r>
            <a:r>
              <a:rPr lang="en-US" altLang="ko-KR"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rgbClr val="EF4D4D"/>
                </a:solidFill>
                <a:latin typeface="나눔고딕 ExtraBold"/>
                <a:ea typeface="나눔고딕 ExtraBold"/>
              </a:rPr>
              <a:t>9</a:t>
            </a:r>
            <a:r>
              <a:rPr lang="ko-KR" altLang="en-US"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</a:rPr>
              <a:t>해</a:t>
            </a:r>
            <a:r>
              <a:rPr lang="en-US" altLang="ko-KR"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</a:rPr>
              <a:t>’</a:t>
            </a:r>
            <a:r>
              <a:rPr lang="ko-KR" altLang="en-US"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</a:rPr>
              <a:t>조</a:t>
            </a:r>
          </a:p>
        </p:txBody>
      </p:sp>
      <p:sp>
        <p:nvSpPr>
          <p:cNvPr id="16" name="TextBox 15"/>
          <p:cNvSpPr txBox="1"/>
          <p:nvPr/>
        </p:nvSpPr>
        <p:spPr>
          <a:xfrm rot="20592238">
            <a:off x="1068002" y="1864244"/>
            <a:ext cx="1742474" cy="54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>
                <a:solidFill>
                  <a:srgbClr val="FFFFFF"/>
                </a:solidFill>
                <a:latin typeface="나눔고딕 ExtraBold"/>
                <a:ea typeface="나눔고딕 ExtraBold"/>
              </a:rPr>
              <a:t>bomb!</a:t>
            </a:r>
          </a:p>
        </p:txBody>
      </p:sp>
      <p:sp>
        <p:nvSpPr>
          <p:cNvPr id="17" name="TextBox 16"/>
          <p:cNvSpPr txBox="1"/>
          <p:nvPr/>
        </p:nvSpPr>
        <p:spPr>
          <a:xfrm rot="585384">
            <a:off x="1930013" y="1730856"/>
            <a:ext cx="386618" cy="543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3000">
              <a:solidFill>
                <a:srgbClr val="FFFFFF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18" name="TextBox 17"/>
          <p:cNvSpPr txBox="1"/>
          <p:nvPr/>
        </p:nvSpPr>
        <p:spPr>
          <a:xfrm rot="1494684">
            <a:off x="2476883" y="1854392"/>
            <a:ext cx="386618" cy="544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3000">
              <a:solidFill>
                <a:srgbClr val="FFFFFF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19" name="TextBox 18"/>
          <p:cNvSpPr txBox="1"/>
          <p:nvPr/>
        </p:nvSpPr>
        <p:spPr>
          <a:xfrm rot="2874865">
            <a:off x="2975647" y="2103003"/>
            <a:ext cx="386618" cy="547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3000">
              <a:solidFill>
                <a:srgbClr val="FFFFFF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D02031-8394-4070-9228-C7EF2E61A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0763" y="129376"/>
            <a:ext cx="392690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게임은 어떻게 구성될까</a:t>
            </a:r>
            <a:r>
              <a:rPr lang="en-US" altLang="ko-KR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5280" y="724008"/>
            <a:ext cx="159781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게임 전개 방식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775416" y="4334547"/>
            <a:ext cx="2032000" cy="1930400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07416" y="4334548"/>
            <a:ext cx="2969417" cy="1930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0020" y="4916434"/>
            <a:ext cx="1310385" cy="6950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 algn="ctr">
              <a:defRPr/>
            </a:pPr>
            <a:r>
              <a:rPr lang="ko-KR" altLang="en-US">
                <a:latin typeface="나눔고딕 ExtraBold"/>
                <a:ea typeface="나눔고딕 ExtraBold"/>
              </a:rPr>
              <a:t>지뢰의</a:t>
            </a:r>
          </a:p>
          <a:p>
            <a:pPr lvl="0" algn="ctr">
              <a:defRPr/>
            </a:pPr>
            <a:r>
              <a:rPr lang="ko-KR" altLang="en-US">
                <a:latin typeface="나눔고딕 ExtraBold"/>
                <a:ea typeface="나눔고딕 ExtraBold"/>
              </a:rPr>
              <a:t>갯수 표시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97557" y="4817491"/>
            <a:ext cx="2590751" cy="12289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 algn="ctr">
              <a:defRPr/>
            </a:pP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이동시</a:t>
            </a:r>
            <a:r>
              <a:rPr lang="en-US" altLang="ko-KR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,</a:t>
            </a: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 플레이어의 말 위에는 플레이어 중심으로</a:t>
            </a:r>
            <a:endParaRPr lang="en-US" altLang="ko-KR" sz="1500">
              <a:ln w="9525"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/>
              <a:ea typeface="나눔고딕 ExtraBold"/>
            </a:endParaRPr>
          </a:p>
          <a:p>
            <a:pPr lvl="0" algn="ctr">
              <a:defRPr/>
            </a:pPr>
            <a:r>
              <a:rPr lang="en-US" altLang="ko-KR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3*3 </a:t>
            </a: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구역의 모든 지뢰의</a:t>
            </a:r>
          </a:p>
          <a:p>
            <a:pPr lvl="0" algn="ctr">
              <a:defRPr/>
            </a:pP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개수가 표시됩니다</a:t>
            </a:r>
            <a:r>
              <a:rPr lang="en-US" altLang="ko-KR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.</a:t>
            </a:r>
          </a:p>
          <a:p>
            <a:pPr lvl="0" algn="ctr">
              <a:defRPr/>
            </a:pPr>
            <a:endParaRPr lang="ko-KR" altLang="en-US" sz="1500">
              <a:ln w="9525"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637" y="1015328"/>
            <a:ext cx="3093306" cy="3093306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643927" y="2109909"/>
            <a:ext cx="299770" cy="517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FFC000"/>
                </a:solidFill>
                <a:latin typeface="나눔고딕 ExtraBold"/>
                <a:ea typeface="나눔고딕 ExtraBold"/>
              </a:rPr>
              <a:t>3</a:t>
            </a:r>
            <a:endParaRPr kumimoji="0" lang="ko-KR" altLang="en-US" sz="2800" b="0" i="0" u="none" strike="noStrike" kern="1200" cap="none" spc="0" normalizeH="0" baseline="0">
              <a:solidFill>
                <a:srgbClr val="FFC00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228735" y="2476255"/>
            <a:ext cx="409674" cy="5126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FFC000"/>
                </a:solidFill>
                <a:latin typeface="나눔고딕 ExtraBold"/>
                <a:ea typeface="나눔고딕 ExtraBold"/>
              </a:rPr>
              <a:t>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654088" y="2885781"/>
            <a:ext cx="409526" cy="5146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FFC000"/>
                </a:solidFill>
                <a:latin typeface="나눔고딕 ExtraBold"/>
                <a:ea typeface="나눔고딕 ExtraBold"/>
              </a:rPr>
              <a:t>0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005463" y="2464043"/>
            <a:ext cx="410576" cy="5153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800" b="0" i="0" u="none" strike="noStrike" kern="1200" cap="none" spc="0" normalizeH="0" baseline="0">
                <a:solidFill>
                  <a:srgbClr val="FFC000"/>
                </a:solidFill>
                <a:latin typeface="나눔고딕 ExtraBold"/>
                <a:ea typeface="나눔고딕 ExtraBold"/>
              </a:rPr>
              <a:t>2</a:t>
            </a:r>
          </a:p>
        </p:txBody>
      </p: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165204"/>
            <a:ext cx="317304" cy="317304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96242" y="2104147"/>
            <a:ext cx="402785" cy="40278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6F1863-4AA6-468C-B46A-B87A752E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41318" y="2444076"/>
            <a:ext cx="394555" cy="394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5 -0.00000 L -0.09451 -0.00000 " pathEditMode="relative" ptsTypes="">
                                      <p:cBhvr>
                                        <p:cTn id="1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4" animBg="1"/>
      <p:bldP spid="72" grpId="5" animBg="1"/>
      <p:bldP spid="73" grpId="6" animBg="1"/>
      <p:bldP spid="74" grpId="7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0763" y="129376"/>
            <a:ext cx="392690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게임은 어떻게 구성될까</a:t>
            </a:r>
            <a:r>
              <a:rPr lang="en-US" altLang="ko-KR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5280" y="724008"/>
            <a:ext cx="159781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게임 전개 방식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775416" y="4334547"/>
            <a:ext cx="2032000" cy="1930400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07416" y="4334548"/>
            <a:ext cx="2969417" cy="1930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28866" y="5075184"/>
            <a:ext cx="1139424" cy="3902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 algn="ctr">
              <a:defRPr/>
            </a:pPr>
            <a:r>
              <a:rPr lang="ko-KR" altLang="en-US">
                <a:latin typeface="나눔고딕 ExtraBold"/>
                <a:ea typeface="나눔고딕 ExtraBold"/>
              </a:rPr>
              <a:t>폭발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97557" y="4817491"/>
            <a:ext cx="2590751" cy="12289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 algn="ctr">
              <a:defRPr/>
            </a:pP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둘 중 한 플레이어가</a:t>
            </a:r>
          </a:p>
          <a:p>
            <a:pPr lvl="0" algn="ctr">
              <a:defRPr/>
            </a:pP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지뢰를 밟을 시</a:t>
            </a:r>
            <a:r>
              <a:rPr lang="en-US" altLang="ko-KR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,</a:t>
            </a:r>
          </a:p>
          <a:p>
            <a:pPr lvl="0" algn="ctr">
              <a:defRPr/>
            </a:pP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상하좌우</a:t>
            </a:r>
            <a:r>
              <a:rPr lang="en-US" altLang="ko-KR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,</a:t>
            </a: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 무제한의 길이로</a:t>
            </a:r>
          </a:p>
          <a:p>
            <a:pPr lvl="0" algn="ctr">
              <a:defRPr/>
            </a:pP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폭발이 일어납니다</a:t>
            </a:r>
            <a:r>
              <a:rPr lang="en-US" altLang="ko-KR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.</a:t>
            </a:r>
          </a:p>
          <a:p>
            <a:pPr lvl="0" algn="ctr">
              <a:defRPr/>
            </a:pPr>
            <a:endParaRPr lang="ko-KR" altLang="en-US" sz="1500">
              <a:ln w="9525"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00501" y="1051962"/>
            <a:ext cx="3581768" cy="3581768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34100" y="1137441"/>
            <a:ext cx="724268" cy="724268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97720" y="2920326"/>
            <a:ext cx="663209" cy="663209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69156" y="2419654"/>
            <a:ext cx="443402" cy="443402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287901" y="2376669"/>
            <a:ext cx="443402" cy="44340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47847" y="2419654"/>
            <a:ext cx="443402" cy="44340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52748" y="2425515"/>
            <a:ext cx="443402" cy="443402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371494" y="2370319"/>
            <a:ext cx="443402" cy="443402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39375" y="2779161"/>
            <a:ext cx="443402" cy="443402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76010" y="3207298"/>
            <a:ext cx="443402" cy="443402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325495" y="2168689"/>
            <a:ext cx="615622" cy="615622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21302" y="1930704"/>
            <a:ext cx="443402" cy="443402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14953" y="1558007"/>
            <a:ext cx="443402" cy="443402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96391" y="1209734"/>
            <a:ext cx="443402" cy="44340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B3FD55-D04E-4476-A3E9-CBAEF7D4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11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2 0.00043 L 0.00042 0.12611 " pathEditMode="relative" ptsTypes="">
                                      <p:cBhvr>
                                        <p:cTn id="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0763" y="129376"/>
            <a:ext cx="392690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게임은 어떻게 구성될까</a:t>
            </a:r>
            <a:r>
              <a:rPr lang="en-US" altLang="ko-KR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5280" y="724008"/>
            <a:ext cx="159781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게임 전개 방식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775416" y="4334547"/>
            <a:ext cx="2032000" cy="1930400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07416" y="4334548"/>
            <a:ext cx="2969417" cy="1930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0020" y="4916434"/>
            <a:ext cx="1310385" cy="691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 algn="ctr">
              <a:defRPr/>
            </a:pPr>
            <a:r>
              <a:rPr lang="ko-KR" altLang="en-US">
                <a:latin typeface="나눔고딕 ExtraBold"/>
                <a:ea typeface="나눔고딕 ExtraBold"/>
              </a:rPr>
              <a:t>탈출 열쇠</a:t>
            </a:r>
          </a:p>
          <a:p>
            <a:pPr lvl="0" algn="ctr">
              <a:defRPr/>
            </a:pPr>
            <a:r>
              <a:rPr lang="ko-KR" altLang="en-US">
                <a:latin typeface="나눔고딕 ExtraBold"/>
                <a:ea typeface="나눔고딕 ExtraBold"/>
              </a:rPr>
              <a:t>찾기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97557" y="4817491"/>
            <a:ext cx="2590751" cy="12289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 algn="ctr">
              <a:defRPr/>
            </a:pP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플레이어는 말을 움직여</a:t>
            </a:r>
          </a:p>
          <a:p>
            <a:pPr lvl="0" algn="ctr">
              <a:defRPr/>
            </a:pP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공간상에 랜덤으로 생성된</a:t>
            </a:r>
          </a:p>
          <a:p>
            <a:pPr lvl="0" algn="ctr">
              <a:defRPr/>
            </a:pP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상자에 접근하여</a:t>
            </a:r>
          </a:p>
          <a:p>
            <a:pPr lvl="0" algn="ctr">
              <a:defRPr/>
            </a:pP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열쇠를 획득해야 합니다</a:t>
            </a:r>
            <a:r>
              <a:rPr lang="en-US" altLang="ko-KR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.</a:t>
            </a:r>
          </a:p>
          <a:p>
            <a:pPr lvl="0" algn="ctr">
              <a:defRPr/>
            </a:pPr>
            <a:endParaRPr lang="ko-KR" altLang="en-US" sz="1500">
              <a:ln w="9525"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637" y="1015328"/>
            <a:ext cx="3093306" cy="3093306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87184" y="2456288"/>
            <a:ext cx="394555" cy="394555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29924" y="1809078"/>
            <a:ext cx="333497" cy="333497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34105" y="1505666"/>
            <a:ext cx="464072" cy="464072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74888" y="1426368"/>
            <a:ext cx="357922" cy="357922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75377" y="2934249"/>
            <a:ext cx="357922" cy="35792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52353" y="2194719"/>
            <a:ext cx="357922" cy="357922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652353" y="3307189"/>
            <a:ext cx="357922" cy="35792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ED100B-5B95-4C7E-A9CD-227BC2F5B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12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 -0.00041 L 0.00000 -0.10299 " pathEditMode="relative" ptsTypes="">
                                      <p:cBhvr>
                                        <p:cTn id="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0766" y="119851"/>
            <a:ext cx="383164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버프 아이템 종류와 특징</a:t>
            </a:r>
          </a:p>
        </p:txBody>
      </p:sp>
      <p:sp>
        <p:nvSpPr>
          <p:cNvPr id="7" name="타원 6"/>
          <p:cNvSpPr/>
          <p:nvPr/>
        </p:nvSpPr>
        <p:spPr>
          <a:xfrm>
            <a:off x="4904238" y="2286346"/>
            <a:ext cx="2534887" cy="253488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330558" y="1716834"/>
            <a:ext cx="3667544" cy="3667544"/>
          </a:xfrm>
          <a:prstGeom prst="ellipse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640468" y="1564909"/>
            <a:ext cx="1446537" cy="1446537"/>
          </a:xfrm>
          <a:prstGeom prst="ellipse">
            <a:avLst/>
          </a:prstGeom>
          <a:solidFill>
            <a:schemeClr val="bg1"/>
          </a:solidFill>
          <a:ln w="12700">
            <a:solidFill>
              <a:srgbClr val="3E3E3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141885" y="1532577"/>
            <a:ext cx="1446537" cy="1446537"/>
          </a:xfrm>
          <a:prstGeom prst="ellipse">
            <a:avLst/>
          </a:prstGeom>
          <a:solidFill>
            <a:schemeClr val="bg1"/>
          </a:solidFill>
          <a:ln w="12700">
            <a:solidFill>
              <a:srgbClr val="3E3E3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213454" y="4276492"/>
            <a:ext cx="1446537" cy="1446537"/>
          </a:xfrm>
          <a:prstGeom prst="ellipse">
            <a:avLst/>
          </a:prstGeom>
          <a:solidFill>
            <a:schemeClr val="bg1"/>
          </a:solidFill>
          <a:ln w="12700">
            <a:solidFill>
              <a:srgbClr val="3E3E3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753236" y="4329758"/>
            <a:ext cx="1446537" cy="1446537"/>
          </a:xfrm>
          <a:prstGeom prst="ellipse">
            <a:avLst/>
          </a:prstGeom>
          <a:solidFill>
            <a:schemeClr val="bg1"/>
          </a:solidFill>
          <a:ln w="12700">
            <a:solidFill>
              <a:srgbClr val="3E3E3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75978" y="3259485"/>
            <a:ext cx="1230587" cy="6248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>
              <a:defRPr/>
            </a:pPr>
            <a:r>
              <a:rPr lang="en-US" altLang="ko-KR" sz="3500">
                <a:solidFill>
                  <a:srgbClr val="FFE500"/>
                </a:solidFill>
                <a:latin typeface="나눔고딕 ExtraBold"/>
                <a:ea typeface="나눔고딕 ExtraBold"/>
              </a:rPr>
              <a:t>ITEM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06240" y="4788204"/>
            <a:ext cx="1268296" cy="423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200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순간이동</a:t>
            </a:r>
          </a:p>
        </p:txBody>
      </p:sp>
      <p:sp>
        <p:nvSpPr>
          <p:cNvPr id="2" name="사각형: 둥근 모서리 1"/>
          <p:cNvSpPr/>
          <p:nvPr/>
        </p:nvSpPr>
        <p:spPr>
          <a:xfrm>
            <a:off x="796291" y="1605737"/>
            <a:ext cx="2699041" cy="1357155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22" name="사각형: 둥근 모서리 21"/>
          <p:cNvSpPr/>
          <p:nvPr/>
        </p:nvSpPr>
        <p:spPr>
          <a:xfrm>
            <a:off x="8769938" y="1573007"/>
            <a:ext cx="2699041" cy="1357155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23" name="사각형: 둥근 모서리 22"/>
          <p:cNvSpPr/>
          <p:nvPr/>
        </p:nvSpPr>
        <p:spPr>
          <a:xfrm>
            <a:off x="759655" y="4945309"/>
            <a:ext cx="2699041" cy="1357155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24" name="사각형: 둥근 모서리 23"/>
          <p:cNvSpPr/>
          <p:nvPr/>
        </p:nvSpPr>
        <p:spPr>
          <a:xfrm>
            <a:off x="8855480" y="4945309"/>
            <a:ext cx="2699041" cy="1357155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37285" y="1756067"/>
            <a:ext cx="1964055" cy="100427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 algn="ctr">
              <a:defRPr/>
            </a:pPr>
            <a:r>
              <a:rPr lang="en-US" altLang="ko-KR" sz="1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2</a:t>
            </a:r>
            <a:r>
              <a:rPr lang="ko-KR" altLang="en-US" sz="1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턴간</a:t>
            </a:r>
          </a:p>
          <a:p>
            <a:pPr lvl="0" algn="ctr">
              <a:defRPr/>
            </a:pPr>
            <a:r>
              <a:rPr lang="ko-KR" altLang="en-US" sz="1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상하좌우</a:t>
            </a:r>
            <a:r>
              <a:rPr lang="en-US" altLang="ko-KR" sz="1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,</a:t>
            </a:r>
            <a:r>
              <a:rPr lang="ko-KR" altLang="en-US" sz="1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 두 대각선을</a:t>
            </a:r>
          </a:p>
          <a:p>
            <a:pPr lvl="0" algn="ctr">
              <a:defRPr/>
            </a:pPr>
            <a:r>
              <a:rPr lang="ko-KR" altLang="en-US" sz="1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무제한의 길이로</a:t>
            </a:r>
          </a:p>
          <a:p>
            <a:pPr lvl="0" algn="ctr">
              <a:defRPr/>
            </a:pPr>
            <a:r>
              <a:rPr lang="ko-KR" altLang="en-US" sz="1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움직일 수 있다</a:t>
            </a:r>
            <a:r>
              <a:rPr lang="en-US" altLang="ko-KR" sz="1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.</a:t>
            </a:r>
          </a:p>
        </p:txBody>
      </p:sp>
      <p:sp>
        <p:nvSpPr>
          <p:cNvPr id="37" name="TextBox 17"/>
          <p:cNvSpPr txBox="1"/>
          <p:nvPr/>
        </p:nvSpPr>
        <p:spPr>
          <a:xfrm>
            <a:off x="3739493" y="2046469"/>
            <a:ext cx="1268296" cy="471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퀸</a:t>
            </a:r>
          </a:p>
        </p:txBody>
      </p:sp>
      <p:sp>
        <p:nvSpPr>
          <p:cNvPr id="38" name="TextBox 17"/>
          <p:cNvSpPr txBox="1"/>
          <p:nvPr/>
        </p:nvSpPr>
        <p:spPr>
          <a:xfrm>
            <a:off x="7256905" y="2027907"/>
            <a:ext cx="1268296" cy="471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덫</a:t>
            </a:r>
          </a:p>
        </p:txBody>
      </p:sp>
      <p:sp>
        <p:nvSpPr>
          <p:cNvPr id="39" name="TextBox 17"/>
          <p:cNvSpPr txBox="1"/>
          <p:nvPr/>
        </p:nvSpPr>
        <p:spPr>
          <a:xfrm>
            <a:off x="3843046" y="4791623"/>
            <a:ext cx="1268296" cy="471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암흑</a:t>
            </a:r>
          </a:p>
        </p:txBody>
      </p:sp>
      <p:sp>
        <p:nvSpPr>
          <p:cNvPr id="40" name="TextBox 24"/>
          <p:cNvSpPr txBox="1"/>
          <p:nvPr/>
        </p:nvSpPr>
        <p:spPr>
          <a:xfrm>
            <a:off x="8901102" y="2065509"/>
            <a:ext cx="2544138" cy="39394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>
              <a:defRPr/>
            </a:pPr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1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턴간 움직일 수 없다</a:t>
            </a:r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.</a:t>
            </a:r>
          </a:p>
        </p:txBody>
      </p:sp>
      <p:sp>
        <p:nvSpPr>
          <p:cNvPr id="41" name="TextBox 24"/>
          <p:cNvSpPr txBox="1"/>
          <p:nvPr/>
        </p:nvSpPr>
        <p:spPr>
          <a:xfrm>
            <a:off x="882308" y="5264934"/>
            <a:ext cx="2459355" cy="77201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 algn="ctr">
              <a:defRPr/>
            </a:pPr>
            <a:r>
              <a:rPr lang="ko-KR" altLang="en-US" sz="1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시야가 플레이어 중심</a:t>
            </a:r>
          </a:p>
          <a:p>
            <a:pPr lvl="0" algn="ctr">
              <a:defRPr/>
            </a:pPr>
            <a:r>
              <a:rPr lang="en-US" altLang="ko-KR" sz="1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3*3</a:t>
            </a:r>
            <a:r>
              <a:rPr lang="ko-KR" altLang="en-US" sz="1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으로</a:t>
            </a:r>
            <a:r>
              <a:rPr lang="en-US" altLang="ko-KR" sz="1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 </a:t>
            </a:r>
            <a:r>
              <a:rPr lang="ko-KR" altLang="en-US" sz="1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제한된다</a:t>
            </a:r>
            <a:r>
              <a:rPr lang="en-US" altLang="ko-KR" sz="1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.</a:t>
            </a:r>
          </a:p>
          <a:p>
            <a:pPr lvl="0" algn="ctr">
              <a:defRPr/>
            </a:pPr>
            <a:r>
              <a:rPr lang="en-US" altLang="ko-KR" sz="1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(</a:t>
            </a:r>
            <a:r>
              <a:rPr lang="ko-KR" altLang="en-US" sz="1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이동은 시야 내에서만 가능</a:t>
            </a:r>
            <a:r>
              <a:rPr lang="en-US" altLang="ko-KR" sz="15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)</a:t>
            </a:r>
          </a:p>
        </p:txBody>
      </p:sp>
      <p:sp>
        <p:nvSpPr>
          <p:cNvPr id="42" name="TextBox 24"/>
          <p:cNvSpPr txBox="1"/>
          <p:nvPr/>
        </p:nvSpPr>
        <p:spPr>
          <a:xfrm>
            <a:off x="8982184" y="5089332"/>
            <a:ext cx="2446450" cy="1071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 algn="ctr">
              <a:defRPr/>
            </a:pP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모든 범위 안에서</a:t>
            </a:r>
          </a:p>
          <a:p>
            <a:pPr lvl="0" algn="ctr">
              <a:defRPr/>
            </a:pP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원하는 위치로</a:t>
            </a:r>
          </a:p>
          <a:p>
            <a:pPr lvl="0" algn="ctr">
              <a:defRPr/>
            </a:pP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1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회 순간이동</a:t>
            </a:r>
          </a:p>
          <a:p>
            <a:pPr lvl="0" algn="ctr">
              <a:defRPr/>
            </a:pP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할 수 있다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FDE024-2D8D-4158-A7DA-DEAB58CFA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13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0763" y="129376"/>
            <a:ext cx="392690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게임은 어떻게 구성될까</a:t>
            </a:r>
            <a:r>
              <a:rPr lang="en-US" altLang="ko-KR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5280" y="724008"/>
            <a:ext cx="159781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게임 전개 방식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775416" y="4334547"/>
            <a:ext cx="2032000" cy="1930400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07416" y="4334548"/>
            <a:ext cx="2969417" cy="1930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0020" y="4916434"/>
            <a:ext cx="1310385" cy="691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 algn="ctr">
              <a:defRPr/>
            </a:pPr>
            <a:r>
              <a:rPr lang="ko-KR" altLang="en-US">
                <a:latin typeface="나눔고딕 ExtraBold"/>
                <a:ea typeface="나눔고딕 ExtraBold"/>
              </a:rPr>
              <a:t>탈출 열쇠</a:t>
            </a:r>
          </a:p>
          <a:p>
            <a:pPr lvl="0" algn="ctr">
              <a:defRPr/>
            </a:pPr>
            <a:r>
              <a:rPr lang="ko-KR" altLang="en-US">
                <a:latin typeface="나눔고딕 ExtraBold"/>
                <a:ea typeface="나눔고딕 ExtraBold"/>
              </a:rPr>
              <a:t>찾기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00750" y="4578633"/>
            <a:ext cx="2590751" cy="168984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 algn="ctr">
              <a:defRPr/>
            </a:pP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열쇠를 획득한 플레이어는</a:t>
            </a:r>
          </a:p>
          <a:p>
            <a:pPr lvl="0" algn="ctr">
              <a:defRPr/>
            </a:pP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지뢰를 피하여</a:t>
            </a:r>
          </a:p>
          <a:p>
            <a:pPr lvl="0" algn="ctr">
              <a:defRPr/>
            </a:pP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아래쪽 가운데 있는 문에</a:t>
            </a:r>
          </a:p>
          <a:p>
            <a:pPr lvl="0" algn="ctr">
              <a:defRPr/>
            </a:pP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접근해 마우스 왼쪽버튼을</a:t>
            </a:r>
          </a:p>
          <a:p>
            <a:pPr lvl="0" algn="ctr">
              <a:defRPr/>
            </a:pP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클릭하여 열쇠를 사용해</a:t>
            </a:r>
          </a:p>
          <a:p>
            <a:pPr lvl="0" algn="ctr">
              <a:defRPr/>
            </a:pP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탈출해야합니다</a:t>
            </a:r>
            <a:r>
              <a:rPr lang="en-US" altLang="ko-KR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.</a:t>
            </a:r>
          </a:p>
          <a:p>
            <a:pPr lvl="0" algn="ctr">
              <a:defRPr/>
            </a:pPr>
            <a:endParaRPr lang="ko-KR" altLang="en-US" sz="1500">
              <a:ln w="9525"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637" y="1015328"/>
            <a:ext cx="3093306" cy="3093306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87184" y="2456288"/>
            <a:ext cx="394555" cy="394555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95163" y="2360473"/>
            <a:ext cx="366380" cy="366380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8410085" y="2372700"/>
            <a:ext cx="410162" cy="36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EF4D4D"/>
                </a:solidFill>
                <a:latin typeface="나눔고딕 ExtraBold"/>
                <a:ea typeface="나눔고딕 ExtraBold"/>
              </a:rPr>
              <a:t>위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873254" y="2402984"/>
            <a:ext cx="619713" cy="366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EF4D4D"/>
                </a:solidFill>
                <a:latin typeface="나눔고딕 ExtraBold"/>
                <a:ea typeface="나눔고딕 ExtraBold"/>
              </a:rPr>
              <a:t>아래</a:t>
            </a: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03756" y="2171083"/>
            <a:ext cx="684101" cy="684101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08080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079210" y="785052"/>
            <a:ext cx="4280253" cy="851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5000" b="0" i="0" u="none" strike="noStrike" kern="1200" cap="none" spc="0" normalizeH="0" baseline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고딕 ExtraBold"/>
                <a:ea typeface="나눔고딕 ExtraBold"/>
              </a:rPr>
              <a:t>게임 승리 조건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368372" y="2596756"/>
            <a:ext cx="7455256" cy="2421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>
                <a:solidFill>
                  <a:srgbClr val="FFFFFF"/>
                </a:solidFill>
                <a:effectLst/>
                <a:latin typeface="나눔고딕 ExtraBold"/>
                <a:ea typeface="나눔고딕 ExtraBold"/>
              </a:rPr>
              <a:t>상대가 방어 아이템이 없을 때</a:t>
            </a:r>
            <a:r>
              <a:rPr kumimoji="0" lang="en-US" altLang="ko-KR" sz="2800" b="0" i="0" u="none" strike="noStrike" kern="1200" cap="none" spc="0" normalizeH="0" baseline="0">
                <a:solidFill>
                  <a:srgbClr val="FFFFFF"/>
                </a:solidFill>
                <a:effectLst/>
                <a:latin typeface="나눔고딕 ExtraBold"/>
                <a:ea typeface="나눔고딕 ExtraBold"/>
              </a:rPr>
              <a:t>,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800" b="0" i="0" u="none" strike="noStrike" kern="1200" cap="none" spc="0" normalizeH="0" baseline="0">
              <a:solidFill>
                <a:srgbClr val="FFFFFF"/>
              </a:solidFill>
              <a:effectLst/>
              <a:latin typeface="나눔고딕 ExtraBold"/>
              <a:ea typeface="나눔고딕 Extra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>
                <a:solidFill>
                  <a:srgbClr val="FFFFFF"/>
                </a:solidFill>
                <a:effectLst/>
                <a:latin typeface="나눔고딕 ExtraBold"/>
                <a:ea typeface="나눔고딕 ExtraBold"/>
              </a:rPr>
              <a:t>상대가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FFE500"/>
                </a:solidFill>
                <a:effectLst/>
                <a:latin typeface="나눔고딕 ExtraBold"/>
                <a:ea typeface="나눔고딕 ExtraBold"/>
              </a:rPr>
              <a:t>지뢰를 먼저 밟거나</a:t>
            </a:r>
            <a:r>
              <a:rPr kumimoji="0" lang="en-US" altLang="ko-KR" sz="2800" b="0" i="0" u="none" strike="noStrike" kern="1200" cap="none" spc="0" normalizeH="0" baseline="0">
                <a:solidFill>
                  <a:srgbClr val="FFFFFF"/>
                </a:solidFill>
                <a:effectLst/>
                <a:latin typeface="나눔고딕 ExtraBold"/>
                <a:ea typeface="나눔고딕 ExtraBold"/>
              </a:rPr>
              <a:t>,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800" b="0" i="0" u="none" strike="noStrike" kern="1200" cap="none" spc="0" normalizeH="0" baseline="0">
              <a:solidFill>
                <a:srgbClr val="FFFFFF"/>
              </a:solidFill>
              <a:effectLst/>
              <a:latin typeface="나눔고딕 ExtraBold"/>
              <a:ea typeface="나눔고딕 Extra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800" b="0" i="0" u="none" strike="noStrike" kern="1200" cap="none" spc="0" normalizeH="0" baseline="0">
                <a:solidFill>
                  <a:srgbClr val="FFFFFF"/>
                </a:solidFill>
                <a:effectLst/>
                <a:latin typeface="나눔고딕 ExtraBold"/>
                <a:ea typeface="나눔고딕 ExtraBold"/>
              </a:rPr>
              <a:t>먼저 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FFE500"/>
                </a:solidFill>
                <a:effectLst/>
                <a:latin typeface="나눔고딕 ExtraBold"/>
                <a:ea typeface="나눔고딕 ExtraBold"/>
              </a:rPr>
              <a:t>열쇠를 가져가 공간에서 탈출</a:t>
            </a:r>
            <a:r>
              <a:rPr kumimoji="0" lang="ko-KR" altLang="en-US" sz="2800" b="0" i="0" u="none" strike="noStrike" kern="1200" cap="none" spc="0" normalizeH="0" baseline="0">
                <a:solidFill>
                  <a:srgbClr val="FFFFFF"/>
                </a:solidFill>
                <a:effectLst/>
                <a:latin typeface="나눔고딕 ExtraBold"/>
                <a:ea typeface="나눔고딕 ExtraBold"/>
              </a:rPr>
              <a:t>하면 승리</a:t>
            </a:r>
            <a:r>
              <a:rPr kumimoji="0" lang="ko-KR" altLang="en-US" sz="4100" b="0" i="0" u="none" strike="noStrike" kern="1200" cap="none" spc="0" normalizeH="0" baseline="0">
                <a:solidFill>
                  <a:srgbClr val="FFFFFF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고딕 ExtraBold"/>
                <a:ea typeface="나눔고딕 ExtraBold"/>
              </a:rPr>
              <a:t>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2AD3B6-5111-474B-9DE8-EFD06AB2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14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075 L -0.12962 0.00075 " pathEditMode="relative" ptsTypes="">
                                      <p:cBhvr>
                                        <p:cTn id="2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100 L -0.13062 0.00100 " pathEditMode="relative" ptsTypes="">
                                      <p:cBhvr>
                                        <p:cTn id="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7" animBg="1"/>
      <p:bldP spid="91" grpId="8" animBg="1"/>
      <p:bldP spid="93" grpId="9" animBg="1"/>
      <p:bldP spid="94" grpId="10" animBg="1"/>
      <p:bldP spid="95" grpId="1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0767" y="129376"/>
            <a:ext cx="197682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게임 구조도</a:t>
            </a:r>
            <a:endParaRPr lang="en-US" altLang="ko-KR" sz="2800" b="1" dirty="0">
              <a:ln w="9525"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CD39049-3CF9-43DA-9427-39FEA8481FE8}"/>
              </a:ext>
            </a:extLst>
          </p:cNvPr>
          <p:cNvSpPr/>
          <p:nvPr/>
        </p:nvSpPr>
        <p:spPr>
          <a:xfrm>
            <a:off x="1054359" y="1035698"/>
            <a:ext cx="10095723" cy="548640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3DDF72-AAE3-45E5-9CA4-964277E1407C}"/>
              </a:ext>
            </a:extLst>
          </p:cNvPr>
          <p:cNvSpPr txBox="1"/>
          <p:nvPr/>
        </p:nvSpPr>
        <p:spPr>
          <a:xfrm>
            <a:off x="979711" y="2659654"/>
            <a:ext cx="735201" cy="2294474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host</a:t>
            </a:r>
            <a:endParaRPr lang="ko-KR" altLang="en-US" sz="3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126C7D4-1A2F-4754-9F37-9FB629FA5A60}"/>
              </a:ext>
            </a:extLst>
          </p:cNvPr>
          <p:cNvSpPr/>
          <p:nvPr/>
        </p:nvSpPr>
        <p:spPr>
          <a:xfrm>
            <a:off x="2034073" y="1609530"/>
            <a:ext cx="3247053" cy="437605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55B7FE8-6110-4D79-8B9D-94876AA03975}"/>
              </a:ext>
            </a:extLst>
          </p:cNvPr>
          <p:cNvSpPr/>
          <p:nvPr/>
        </p:nvSpPr>
        <p:spPr>
          <a:xfrm>
            <a:off x="5505061" y="1609530"/>
            <a:ext cx="5113176" cy="441338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A798F4-1896-420E-86EB-09C6AE14412A}"/>
              </a:ext>
            </a:extLst>
          </p:cNvPr>
          <p:cNvSpPr txBox="1"/>
          <p:nvPr/>
        </p:nvSpPr>
        <p:spPr>
          <a:xfrm>
            <a:off x="3181402" y="1819453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stage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872CE4-6997-47F5-8F7C-DD591DA0D650}"/>
              </a:ext>
            </a:extLst>
          </p:cNvPr>
          <p:cNvSpPr txBox="1"/>
          <p:nvPr/>
        </p:nvSpPr>
        <p:spPr>
          <a:xfrm>
            <a:off x="7295253" y="1824118"/>
            <a:ext cx="1532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manage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68EF2F7-82B0-4F67-85BC-4F2F15FC0F95}"/>
              </a:ext>
            </a:extLst>
          </p:cNvPr>
          <p:cNvSpPr/>
          <p:nvPr/>
        </p:nvSpPr>
        <p:spPr>
          <a:xfrm>
            <a:off x="2463281" y="2552596"/>
            <a:ext cx="2407298" cy="12129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2593994-8756-44B8-98BD-0474174900C8}"/>
              </a:ext>
            </a:extLst>
          </p:cNvPr>
          <p:cNvSpPr/>
          <p:nvPr/>
        </p:nvSpPr>
        <p:spPr>
          <a:xfrm>
            <a:off x="2463281" y="4357389"/>
            <a:ext cx="2407298" cy="12129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A55D64-BF5F-47CB-BA88-2F0C7BDC9EB7}"/>
              </a:ext>
            </a:extLst>
          </p:cNvPr>
          <p:cNvSpPr txBox="1"/>
          <p:nvPr/>
        </p:nvSpPr>
        <p:spPr>
          <a:xfrm>
            <a:off x="3227032" y="2896449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폭탄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05F165-B5FF-41BB-89D5-AAE2A740F292}"/>
              </a:ext>
            </a:extLst>
          </p:cNvPr>
          <p:cNvSpPr txBox="1"/>
          <p:nvPr/>
        </p:nvSpPr>
        <p:spPr>
          <a:xfrm>
            <a:off x="3227032" y="4725250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상자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5F9B3E1-0AD8-49D1-807F-CD5FEF2AA1A8}"/>
              </a:ext>
            </a:extLst>
          </p:cNvPr>
          <p:cNvSpPr/>
          <p:nvPr/>
        </p:nvSpPr>
        <p:spPr>
          <a:xfrm>
            <a:off x="5803638" y="2552596"/>
            <a:ext cx="2164702" cy="12129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C17F177-72D2-41D3-9CFC-9B92DE28C479}"/>
              </a:ext>
            </a:extLst>
          </p:cNvPr>
          <p:cNvSpPr/>
          <p:nvPr/>
        </p:nvSpPr>
        <p:spPr>
          <a:xfrm>
            <a:off x="8168952" y="2552596"/>
            <a:ext cx="2164702" cy="12129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8BB68AA-BA16-440E-B807-2A789367B6EF}"/>
              </a:ext>
            </a:extLst>
          </p:cNvPr>
          <p:cNvSpPr/>
          <p:nvPr/>
        </p:nvSpPr>
        <p:spPr>
          <a:xfrm>
            <a:off x="5803638" y="4287753"/>
            <a:ext cx="1418256" cy="12129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72E34BE-2DC9-4C80-BCC3-81E5611C79DD}"/>
              </a:ext>
            </a:extLst>
          </p:cNvPr>
          <p:cNvSpPr/>
          <p:nvPr/>
        </p:nvSpPr>
        <p:spPr>
          <a:xfrm>
            <a:off x="7352519" y="4287753"/>
            <a:ext cx="1418256" cy="12129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D1BA9ED-70F2-4135-B5CF-E16938CC1367}"/>
              </a:ext>
            </a:extLst>
          </p:cNvPr>
          <p:cNvSpPr/>
          <p:nvPr/>
        </p:nvSpPr>
        <p:spPr>
          <a:xfrm>
            <a:off x="8893424" y="4287753"/>
            <a:ext cx="1418256" cy="12129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004CEC-ABEF-4018-8087-785A86E45DA1}"/>
              </a:ext>
            </a:extLst>
          </p:cNvPr>
          <p:cNvSpPr txBox="1"/>
          <p:nvPr/>
        </p:nvSpPr>
        <p:spPr>
          <a:xfrm>
            <a:off x="6164810" y="2971097"/>
            <a:ext cx="1459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폭탄 관리자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14C77A-D4D0-4249-8884-14E55B499DFE}"/>
              </a:ext>
            </a:extLst>
          </p:cNvPr>
          <p:cNvSpPr txBox="1"/>
          <p:nvPr/>
        </p:nvSpPr>
        <p:spPr>
          <a:xfrm>
            <a:off x="8899113" y="2971097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29A505-575C-4250-9903-A0EDC091D076}"/>
              </a:ext>
            </a:extLst>
          </p:cNvPr>
          <p:cNvSpPr txBox="1"/>
          <p:nvPr/>
        </p:nvSpPr>
        <p:spPr>
          <a:xfrm>
            <a:off x="7783106" y="4725250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40BD8D-CF21-45AD-877F-D7C39BE6793D}"/>
              </a:ext>
            </a:extLst>
          </p:cNvPr>
          <p:cNvSpPr txBox="1"/>
          <p:nvPr/>
        </p:nvSpPr>
        <p:spPr>
          <a:xfrm>
            <a:off x="6070354" y="4694187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C6615D-07AD-4018-ADC9-92EA53E7A88B}"/>
              </a:ext>
            </a:extLst>
          </p:cNvPr>
          <p:cNvSpPr txBox="1"/>
          <p:nvPr/>
        </p:nvSpPr>
        <p:spPr>
          <a:xfrm>
            <a:off x="9389994" y="4725250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턴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10E9114-38D6-4D2D-9FAA-0F67B6E2AC5E}"/>
              </a:ext>
            </a:extLst>
          </p:cNvPr>
          <p:cNvCxnSpPr/>
          <p:nvPr/>
        </p:nvCxnSpPr>
        <p:spPr>
          <a:xfrm>
            <a:off x="4870579" y="3171152"/>
            <a:ext cx="9330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3631889-B6A7-4A95-899C-3BC7E2C8DA53}"/>
              </a:ext>
            </a:extLst>
          </p:cNvPr>
          <p:cNvCxnSpPr>
            <a:cxnSpLocks/>
          </p:cNvCxnSpPr>
          <p:nvPr/>
        </p:nvCxnSpPr>
        <p:spPr>
          <a:xfrm flipH="1">
            <a:off x="4870579" y="2819699"/>
            <a:ext cx="329837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CC9E512-30D8-4CF0-9DB0-101403B6FE9E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602552" y="3816220"/>
            <a:ext cx="0" cy="4715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9C4E4CC-C0F4-4457-B61C-A0866B1CD7B0}"/>
              </a:ext>
            </a:extLst>
          </p:cNvPr>
          <p:cNvCxnSpPr>
            <a:cxnSpLocks/>
          </p:cNvCxnSpPr>
          <p:nvPr/>
        </p:nvCxnSpPr>
        <p:spPr>
          <a:xfrm>
            <a:off x="4890405" y="5248470"/>
            <a:ext cx="246211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64AD674-A854-4B19-B204-3C2B096B854D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4890405" y="3159086"/>
            <a:ext cx="3278547" cy="159019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79C30C6C-B5DD-4711-A358-2E796AACE1C2}"/>
              </a:ext>
            </a:extLst>
          </p:cNvPr>
          <p:cNvCxnSpPr>
            <a:cxnSpLocks/>
          </p:cNvCxnSpPr>
          <p:nvPr/>
        </p:nvCxnSpPr>
        <p:spPr>
          <a:xfrm flipV="1">
            <a:off x="6976371" y="3816220"/>
            <a:ext cx="0" cy="4715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123384-A090-47FF-864E-AE69F42F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551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0767" y="129376"/>
            <a:ext cx="197682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일정 계획표</a:t>
            </a:r>
            <a:endParaRPr lang="en-US" altLang="ko-KR" sz="2800" b="1" dirty="0">
              <a:ln w="9525"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77472" y="353849"/>
            <a:ext cx="226376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 dirty="0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2019.04.25~2019.06.27</a:t>
            </a:r>
            <a:endParaRPr lang="ko-KR" altLang="en-US" sz="1400" b="1" dirty="0">
              <a:ln w="9525"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  <a:latin typeface="나눔고딕 ExtraBold"/>
              <a:ea typeface="나눔고딕 ExtraBold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5C0C60A0-190F-4672-AAA7-7DB59D4A2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632369"/>
              </p:ext>
            </p:extLst>
          </p:nvPr>
        </p:nvGraphicFramePr>
        <p:xfrm>
          <a:off x="1770924" y="1140151"/>
          <a:ext cx="8650151" cy="5364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6151">
                  <a:extLst>
                    <a:ext uri="{9D8B030D-6E8A-4147-A177-3AD203B41FA5}">
                      <a16:colId xmlns:a16="http://schemas.microsoft.com/office/drawing/2014/main" val="77580873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13228325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850198786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16125497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300305684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146691593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4169196157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257330269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r>
                        <a:rPr lang="ko-KR" altLang="en-US" sz="1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r>
                        <a:rPr lang="ko-KR" altLang="en-US" sz="1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5</a:t>
                      </a:r>
                      <a:r>
                        <a:rPr lang="ko-KR" altLang="en-US" sz="1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6</a:t>
                      </a:r>
                      <a:r>
                        <a:rPr lang="ko-KR" altLang="en-US" sz="1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7</a:t>
                      </a:r>
                      <a:r>
                        <a:rPr lang="ko-KR" altLang="en-US" sz="1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주차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32506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스터디</a:t>
                      </a:r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전체</a:t>
                      </a:r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829026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129512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게임 알고리즘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3416447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68298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UI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851937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디버깅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980848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최종발표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7008549"/>
                  </a:ext>
                </a:extLst>
              </a:tr>
            </a:tbl>
          </a:graphicData>
        </a:graphic>
      </p:graphicFrame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51252ED-556C-4116-B971-5FCCC5BC0EDF}"/>
              </a:ext>
            </a:extLst>
          </p:cNvPr>
          <p:cNvSpPr/>
          <p:nvPr/>
        </p:nvSpPr>
        <p:spPr>
          <a:xfrm>
            <a:off x="3946847" y="1856792"/>
            <a:ext cx="2323324" cy="391886"/>
          </a:xfrm>
          <a:prstGeom prst="roundRect">
            <a:avLst/>
          </a:prstGeom>
          <a:solidFill>
            <a:srgbClr val="F4E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95030B6-0175-495D-9664-4F028758CAEC}"/>
              </a:ext>
            </a:extLst>
          </p:cNvPr>
          <p:cNvSpPr/>
          <p:nvPr/>
        </p:nvSpPr>
        <p:spPr>
          <a:xfrm>
            <a:off x="5764761" y="2557081"/>
            <a:ext cx="2323324" cy="391886"/>
          </a:xfrm>
          <a:prstGeom prst="roundRect">
            <a:avLst/>
          </a:prstGeom>
          <a:solidFill>
            <a:srgbClr val="F4E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337D403-F44C-46E6-99A4-366CB8D5D457}"/>
              </a:ext>
            </a:extLst>
          </p:cNvPr>
          <p:cNvSpPr/>
          <p:nvPr/>
        </p:nvSpPr>
        <p:spPr>
          <a:xfrm>
            <a:off x="6749138" y="3238756"/>
            <a:ext cx="1536443" cy="391886"/>
          </a:xfrm>
          <a:prstGeom prst="roundRect">
            <a:avLst/>
          </a:prstGeom>
          <a:solidFill>
            <a:srgbClr val="F4E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405892D-404C-4B1B-9D38-54C17E9DD338}"/>
              </a:ext>
            </a:extLst>
          </p:cNvPr>
          <p:cNvSpPr/>
          <p:nvPr/>
        </p:nvSpPr>
        <p:spPr>
          <a:xfrm>
            <a:off x="6749138" y="3916548"/>
            <a:ext cx="1536443" cy="391886"/>
          </a:xfrm>
          <a:prstGeom prst="roundRect">
            <a:avLst/>
          </a:prstGeom>
          <a:solidFill>
            <a:srgbClr val="F4E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5EC79D1-DEFC-42B0-9080-19B505A78AF7}"/>
              </a:ext>
            </a:extLst>
          </p:cNvPr>
          <p:cNvSpPr/>
          <p:nvPr/>
        </p:nvSpPr>
        <p:spPr>
          <a:xfrm>
            <a:off x="8117634" y="4622880"/>
            <a:ext cx="970384" cy="391886"/>
          </a:xfrm>
          <a:prstGeom prst="roundRect">
            <a:avLst/>
          </a:prstGeom>
          <a:solidFill>
            <a:srgbClr val="F4E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C4BBB53-B8AD-43D6-999F-E5F2CC0C2462}"/>
              </a:ext>
            </a:extLst>
          </p:cNvPr>
          <p:cNvSpPr/>
          <p:nvPr/>
        </p:nvSpPr>
        <p:spPr>
          <a:xfrm>
            <a:off x="8117634" y="5277802"/>
            <a:ext cx="1536443" cy="391886"/>
          </a:xfrm>
          <a:prstGeom prst="roundRect">
            <a:avLst/>
          </a:prstGeom>
          <a:solidFill>
            <a:srgbClr val="F4E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B717332-9E0C-4EAD-B559-43D5A8E0385D}"/>
              </a:ext>
            </a:extLst>
          </p:cNvPr>
          <p:cNvSpPr/>
          <p:nvPr/>
        </p:nvSpPr>
        <p:spPr>
          <a:xfrm>
            <a:off x="9540622" y="5984134"/>
            <a:ext cx="751044" cy="391886"/>
          </a:xfrm>
          <a:prstGeom prst="roundRect">
            <a:avLst/>
          </a:prstGeom>
          <a:solidFill>
            <a:srgbClr val="F4E4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46A1F2-D2B6-4E05-A2EB-E8E2B924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573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539077" y="2393656"/>
            <a:ext cx="3164058" cy="1614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0">
                <a:solidFill>
                  <a:srgbClr val="FFFFFF"/>
                </a:solidFill>
                <a:latin typeface="나눔고딕 ExtraBold"/>
                <a:ea typeface="나눔고딕 ExtraBold"/>
              </a:rPr>
              <a:t>Q&amp;A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FB31DA-0A83-4882-BDE6-801134D5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17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17920" y="2752460"/>
            <a:ext cx="3845595" cy="84608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5000"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>
              <a:defRPr/>
            </a:pPr>
            <a:r>
              <a:rPr lang="en-US" altLang="ko-KR">
                <a:latin typeface="나눔고딕 ExtraBold"/>
                <a:ea typeface="나눔고딕 ExtraBold"/>
              </a:rPr>
              <a:t>THANK YOU</a:t>
            </a:r>
            <a:endParaRPr lang="ko-KR" altLang="en-US">
              <a:latin typeface="나눔고딕 ExtraBold"/>
              <a:ea typeface="나눔고딕 ExtraBold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1402975" y="3751297"/>
            <a:ext cx="938605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7FBCB7-5480-4815-B46E-28A498A39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18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058287" y="1826518"/>
            <a:ext cx="1377303" cy="84810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5000"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>
              <a:defRPr/>
            </a:pPr>
            <a:r>
              <a:rPr lang="ko-KR" altLang="en-US">
                <a:latin typeface="나눔고딕 ExtraBold"/>
                <a:ea typeface="나눔고딕 ExtraBold"/>
              </a:rPr>
              <a:t>목차</a:t>
            </a: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1934421" y="2756713"/>
            <a:ext cx="842877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/>
          <p:cNvSpPr txBox="1"/>
          <p:nvPr/>
        </p:nvSpPr>
        <p:spPr>
          <a:xfrm>
            <a:off x="4849147" y="2884826"/>
            <a:ext cx="2493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rgbClr val="ECD174"/>
                </a:solidFill>
                <a:latin typeface="나눔고딕 ExtraBold"/>
                <a:ea typeface="나눔고딕 ExtraBold"/>
              </a:rPr>
              <a:t>2.</a:t>
            </a:r>
            <a:r>
              <a:rPr lang="ko-KR" altLang="en-US" sz="2800" dirty="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rgbClr val="ECD174"/>
                </a:solidFill>
                <a:latin typeface="나눔고딕 ExtraBold"/>
                <a:ea typeface="나눔고딕 ExtraBold"/>
              </a:rPr>
              <a:t> 게임 구조도</a:t>
            </a:r>
          </a:p>
        </p:txBody>
      </p:sp>
      <p:sp>
        <p:nvSpPr>
          <p:cNvPr id="17" name="TextBox 7"/>
          <p:cNvSpPr txBox="1"/>
          <p:nvPr/>
        </p:nvSpPr>
        <p:spPr>
          <a:xfrm>
            <a:off x="5208622" y="3607782"/>
            <a:ext cx="273383" cy="4477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 sz="2400">
              <a:ln w="9525"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20" name="TextBox 5"/>
          <p:cNvSpPr txBox="1"/>
          <p:nvPr/>
        </p:nvSpPr>
        <p:spPr>
          <a:xfrm>
            <a:off x="2202204" y="2894525"/>
            <a:ext cx="2050456" cy="513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rgbClr val="ECD174"/>
                </a:solidFill>
                <a:latin typeface="나눔고딕 ExtraBold"/>
                <a:ea typeface="나눔고딕 ExtraBold"/>
              </a:rPr>
              <a:t>1.</a:t>
            </a:r>
            <a:r>
              <a:rPr lang="ko-KR" altLang="en-US" sz="28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rgbClr val="ECD174"/>
                </a:solidFill>
                <a:latin typeface="나눔고딕 ExtraBold"/>
                <a:ea typeface="나눔고딕 ExtraBold"/>
              </a:rPr>
              <a:t> 게임 소개</a:t>
            </a:r>
          </a:p>
        </p:txBody>
      </p:sp>
      <p:sp>
        <p:nvSpPr>
          <p:cNvPr id="21" name="TextBox 7"/>
          <p:cNvSpPr txBox="1"/>
          <p:nvPr/>
        </p:nvSpPr>
        <p:spPr>
          <a:xfrm>
            <a:off x="2389854" y="3617482"/>
            <a:ext cx="273383" cy="4477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 sz="2400">
              <a:ln w="9525"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2202204" y="3677288"/>
            <a:ext cx="2286203" cy="2246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lvl="0" indent="-342900">
              <a:buFontTx/>
              <a:buChar char="-"/>
              <a:defRPr/>
            </a:pPr>
            <a:r>
              <a:rPr lang="ko-KR" altLang="en-US" sz="2000" dirty="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</a:rPr>
              <a:t>주제 소개</a:t>
            </a:r>
            <a:endParaRPr lang="en-US" altLang="ko-KR" sz="2000" dirty="0">
              <a:ln w="9525"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나눔고딕 ExtraBold"/>
              <a:ea typeface="나눔고딕 ExtraBold"/>
            </a:endParaRPr>
          </a:p>
          <a:p>
            <a:pPr marL="342900" lvl="0" indent="-342900">
              <a:buFontTx/>
              <a:buChar char="-"/>
              <a:defRPr/>
            </a:pPr>
            <a:endParaRPr lang="en-US" altLang="ko-KR" sz="2000" dirty="0">
              <a:ln w="9525"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나눔고딕 ExtraBold"/>
              <a:ea typeface="나눔고딕 ExtraBold"/>
            </a:endParaRPr>
          </a:p>
          <a:p>
            <a:pPr marL="342900" lvl="0" indent="-342900">
              <a:buFontTx/>
              <a:buChar char="-"/>
              <a:defRPr/>
            </a:pPr>
            <a:r>
              <a:rPr lang="ko-KR" altLang="en-US" sz="2000" dirty="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</a:rPr>
              <a:t>사용할 프로그램</a:t>
            </a:r>
          </a:p>
          <a:p>
            <a:pPr lvl="0">
              <a:defRPr/>
            </a:pPr>
            <a:endParaRPr lang="ko-KR" altLang="en-US" sz="2000" dirty="0">
              <a:ln w="9525"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나눔고딕 ExtraBold"/>
              <a:ea typeface="나눔고딕 ExtraBold"/>
            </a:endParaRPr>
          </a:p>
          <a:p>
            <a:pPr lvl="0"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</a:rPr>
              <a:t>- </a:t>
            </a:r>
            <a:r>
              <a:rPr lang="ko-KR" altLang="en-US" sz="2000" dirty="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</a:rPr>
              <a:t>  게임 전개 방식</a:t>
            </a:r>
          </a:p>
          <a:p>
            <a:pPr lvl="0">
              <a:defRPr/>
            </a:pPr>
            <a:endParaRPr lang="ko-KR" altLang="en-US" sz="2000" dirty="0">
              <a:ln w="9525"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나눔고딕 ExtraBold"/>
              <a:ea typeface="나눔고딕 ExtraBold"/>
            </a:endParaRPr>
          </a:p>
          <a:p>
            <a:pPr lvl="0"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</a:rPr>
              <a:t>-</a:t>
            </a:r>
            <a:r>
              <a:rPr lang="ko-KR" altLang="en-US" sz="2000" dirty="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</a:rPr>
              <a:t>   승리 조건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3E1A41-835D-4314-B00B-D5091616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342BBB1C-B59A-489E-8682-0539E77D1C38}"/>
              </a:ext>
            </a:extLst>
          </p:cNvPr>
          <p:cNvSpPr txBox="1"/>
          <p:nvPr/>
        </p:nvSpPr>
        <p:spPr>
          <a:xfrm>
            <a:off x="7703594" y="2894526"/>
            <a:ext cx="24937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rgbClr val="ECD174"/>
                </a:solidFill>
                <a:latin typeface="나눔고딕 ExtraBold"/>
                <a:ea typeface="나눔고딕 ExtraBold"/>
              </a:rPr>
              <a:t>3.</a:t>
            </a:r>
            <a:r>
              <a:rPr lang="ko-KR" altLang="en-US" sz="2800" dirty="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rgbClr val="ECD174"/>
                </a:solidFill>
                <a:latin typeface="나눔고딕 ExtraBold"/>
                <a:ea typeface="나눔고딕 ExtraBold"/>
              </a:rPr>
              <a:t> 일정 </a:t>
            </a:r>
            <a:r>
              <a:rPr lang="en-US" altLang="ko-KR" sz="2800" dirty="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rgbClr val="ECD174"/>
                </a:solidFill>
                <a:latin typeface="나눔고딕 ExtraBold"/>
                <a:ea typeface="나눔고딕 ExtraBold"/>
              </a:rPr>
              <a:t>&amp;</a:t>
            </a:r>
            <a:r>
              <a:rPr lang="ko-KR" altLang="en-US" sz="2800" dirty="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rgbClr val="ECD174"/>
                </a:solidFill>
                <a:latin typeface="나눔고딕 ExtraBold"/>
                <a:ea typeface="나눔고딕 ExtraBold"/>
              </a:rPr>
              <a:t> 계획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E1A8880D-B6FE-4BB0-BE0E-D751DFA56528}"/>
              </a:ext>
            </a:extLst>
          </p:cNvPr>
          <p:cNvSpPr txBox="1"/>
          <p:nvPr/>
        </p:nvSpPr>
        <p:spPr>
          <a:xfrm>
            <a:off x="8025747" y="3617482"/>
            <a:ext cx="273383" cy="4477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 sz="2400">
              <a:ln w="9525"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Bold"/>
              <a:ea typeface="KoPub돋움체 Bold"/>
              <a:cs typeface="+mn-cs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2D679C3E-016D-4FFA-BBCB-346E3D87B02A}"/>
              </a:ext>
            </a:extLst>
          </p:cNvPr>
          <p:cNvSpPr txBox="1"/>
          <p:nvPr/>
        </p:nvSpPr>
        <p:spPr>
          <a:xfrm>
            <a:off x="7782968" y="3677288"/>
            <a:ext cx="1925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</a:rPr>
              <a:t>-</a:t>
            </a:r>
            <a:r>
              <a:rPr lang="ko-KR" altLang="en-US" sz="2000" dirty="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나눔고딕 ExtraBold"/>
                <a:ea typeface="나눔고딕 ExtraBold"/>
              </a:rPr>
              <a:t> 주간 목표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0767" y="129376"/>
            <a:ext cx="604144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지뢰밭에서 살아남기는 어떤 게임일까</a:t>
            </a:r>
            <a:r>
              <a:rPr lang="en-US" altLang="ko-KR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5280" y="724008"/>
            <a:ext cx="11120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게임 주제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67531" y="4775199"/>
            <a:ext cx="497252" cy="13093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>
                <a:latin typeface="나눔고딕 ExtraBold"/>
                <a:ea typeface="나눔고딕 ExtraBold"/>
              </a:rPr>
              <a:t>{</a:t>
            </a:r>
            <a:endParaRPr lang="ko-KR" altLang="en-US" sz="8000">
              <a:latin typeface="나눔고딕 ExtraBold"/>
              <a:ea typeface="나눔고딕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37901" y="4765576"/>
            <a:ext cx="497252" cy="13094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>
                <a:latin typeface="나눔고딕 ExtraBold"/>
                <a:ea typeface="나눔고딕 ExtraBold"/>
              </a:rPr>
              <a:t>}</a:t>
            </a:r>
            <a:endParaRPr lang="ko-KR" altLang="en-US" sz="8000">
              <a:latin typeface="나눔고딕 ExtraBold"/>
              <a:ea typeface="나눔고딕 Extra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01582" y="5242630"/>
            <a:ext cx="7364468" cy="422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누가 지뢰로부터 살아남아 체스판으로부터 </a:t>
            </a:r>
            <a:r>
              <a:rPr lang="ko-KR" altLang="en-US" sz="2200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EF4D4D"/>
                </a:solidFill>
                <a:latin typeface="나눔고딕 ExtraBold"/>
                <a:ea typeface="나눔고딕 ExtraBold"/>
              </a:rPr>
              <a:t>탈출</a:t>
            </a:r>
            <a:r>
              <a:rPr lang="ko-KR" altLang="en-US" sz="2200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할 수 있을까</a:t>
            </a:r>
            <a:r>
              <a:rPr lang="en-US" altLang="ko-KR" sz="2200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?</a:t>
            </a:r>
          </a:p>
        </p:txBody>
      </p:sp>
      <p:sp>
        <p:nvSpPr>
          <p:cNvPr id="4" name="타원 3"/>
          <p:cNvSpPr/>
          <p:nvPr/>
        </p:nvSpPr>
        <p:spPr>
          <a:xfrm>
            <a:off x="1788297" y="1959427"/>
            <a:ext cx="2243944" cy="224394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4836297" y="1959427"/>
            <a:ext cx="2243944" cy="224394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884297" y="1959427"/>
            <a:ext cx="2243944" cy="224394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223812" y="2892713"/>
            <a:ext cx="377371" cy="377371"/>
            <a:chOff x="3902976" y="1465943"/>
            <a:chExt cx="377371" cy="377371"/>
          </a:xfrm>
          <a:solidFill>
            <a:schemeClr val="bg2">
              <a:lumMod val="90000"/>
            </a:schemeClr>
          </a:solidFill>
        </p:grpSpPr>
        <p:sp>
          <p:nvSpPr>
            <p:cNvPr id="11" name="직사각형 10"/>
            <p:cNvSpPr/>
            <p:nvPr/>
          </p:nvSpPr>
          <p:spPr>
            <a:xfrm>
              <a:off x="4032240" y="1465943"/>
              <a:ext cx="118845" cy="377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>
                <a:latin typeface="나눔고딕 ExtraBold"/>
                <a:ea typeface="나눔고딕 ExtraBold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rot="5400000">
              <a:off x="4032239" y="1465942"/>
              <a:ext cx="118845" cy="377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>
                <a:latin typeface="나눔고딕 ExtraBold"/>
                <a:ea typeface="나눔고딕 ExtraBold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271812" y="2892713"/>
            <a:ext cx="377371" cy="377371"/>
            <a:chOff x="3902976" y="1465943"/>
            <a:chExt cx="377371" cy="377371"/>
          </a:xfrm>
          <a:solidFill>
            <a:schemeClr val="bg2">
              <a:lumMod val="90000"/>
            </a:schemeClr>
          </a:solidFill>
        </p:grpSpPr>
        <p:sp>
          <p:nvSpPr>
            <p:cNvPr id="15" name="직사각형 14"/>
            <p:cNvSpPr/>
            <p:nvPr/>
          </p:nvSpPr>
          <p:spPr>
            <a:xfrm>
              <a:off x="4032240" y="1465943"/>
              <a:ext cx="118845" cy="377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>
                <a:latin typeface="나눔고딕 ExtraBold"/>
                <a:ea typeface="나눔고딕 ExtraBold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 rot="5400000">
              <a:off x="4032239" y="1465942"/>
              <a:ext cx="118845" cy="377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>
                <a:latin typeface="나눔고딕 ExtraBold"/>
                <a:ea typeface="나눔고딕 ExtraBold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284748" y="2933314"/>
            <a:ext cx="1216642" cy="3894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지뢰 게임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85435" y="2775640"/>
            <a:ext cx="1144905" cy="699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크레이지</a:t>
            </a:r>
          </a:p>
          <a:p>
            <a:pPr algn="ctr">
              <a:defRPr/>
            </a:pPr>
            <a:r>
              <a:rPr lang="ko-KR" altLang="en-US" sz="2000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아케이드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23910" y="2925298"/>
            <a:ext cx="1211580" cy="3874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체스 게임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8DA24C79-F427-4F71-8AC0-4836F385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0767" y="129376"/>
            <a:ext cx="275428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사용할 프로그램</a:t>
            </a:r>
            <a:endParaRPr lang="en-US" altLang="ko-KR" sz="2800" b="1" dirty="0">
              <a:ln w="9525">
                <a:solidFill>
                  <a:srgbClr val="3E3E3E">
                    <a:alpha val="15000"/>
                  </a:srgbClr>
                </a:solidFill>
              </a:ln>
              <a:solidFill>
                <a:srgbClr val="3E3E3E"/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FEF2B3-43C8-4184-A861-9C0193AA3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66" y="2145140"/>
            <a:ext cx="4799434" cy="26983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7E793B-1526-4514-B723-A351C4DC4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604" y="2145140"/>
            <a:ext cx="2539482" cy="253948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3B03FA-68BA-41F5-92C5-71064B48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49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0763" y="129376"/>
            <a:ext cx="392690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게임은 어떻게 구성될까</a:t>
            </a:r>
            <a:r>
              <a:rPr lang="en-US" altLang="ko-KR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5280" y="724008"/>
            <a:ext cx="159781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게임 전개 방식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775416" y="4334547"/>
            <a:ext cx="2032000" cy="1930400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07416" y="4334548"/>
            <a:ext cx="2688552" cy="1930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28866" y="4960884"/>
            <a:ext cx="1139424" cy="6999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 algn="ctr">
              <a:defRPr/>
            </a:pPr>
            <a:r>
              <a:rPr lang="ko-KR" altLang="en-US">
                <a:solidFill>
                  <a:srgbClr val="EB6F6F"/>
                </a:solidFill>
                <a:latin typeface="나눔고딕 ExtraBold"/>
                <a:ea typeface="나눔고딕 ExtraBold"/>
              </a:rPr>
              <a:t>두명</a:t>
            </a:r>
            <a:r>
              <a:rPr lang="ko-KR" altLang="en-US">
                <a:latin typeface="나눔고딕 ExtraBold"/>
                <a:ea typeface="나눔고딕 ExtraBold"/>
              </a:rPr>
              <a:t>의</a:t>
            </a:r>
          </a:p>
          <a:p>
            <a:pPr lvl="0" algn="ctr">
              <a:defRPr/>
            </a:pPr>
            <a:r>
              <a:rPr lang="ko-KR" altLang="en-US">
                <a:latin typeface="나눔고딕 ExtraBold"/>
                <a:ea typeface="나눔고딕 ExtraBold"/>
              </a:rPr>
              <a:t>플레이어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77043" y="5021424"/>
            <a:ext cx="2383154" cy="5964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 algn="ctr">
              <a:defRPr/>
            </a:pPr>
            <a:r>
              <a:rPr lang="ko-KR" altLang="en-US" sz="17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두명의 플레이어가</a:t>
            </a:r>
          </a:p>
          <a:p>
            <a:pPr lvl="0" algn="ctr">
              <a:defRPr/>
            </a:pPr>
            <a:r>
              <a:rPr lang="ko-KR" altLang="en-US" sz="17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함께 진행하는 게임이다</a:t>
            </a:r>
            <a:r>
              <a:rPr lang="en-US" altLang="ko-KR" sz="17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.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39356" y="1213464"/>
            <a:ext cx="2232279" cy="223227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22437" y="1196721"/>
            <a:ext cx="2232279" cy="223227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343829" y="3566585"/>
            <a:ext cx="557736" cy="4510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EB6F6F"/>
                </a:solidFill>
                <a:latin typeface="나눔고딕 ExtraBold"/>
                <a:ea typeface="나눔고딕 ExtraBold"/>
              </a:rPr>
              <a:t>1p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480344" y="3566585"/>
            <a:ext cx="554946" cy="4510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rgbClr val="287AF6"/>
                </a:solidFill>
                <a:latin typeface="나눔고딕 ExtraBold"/>
                <a:ea typeface="나눔고딕 ExtraBold"/>
              </a:rPr>
              <a:t>2p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EFE654-8C66-4914-BF4A-7C3E334B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0763" y="129376"/>
            <a:ext cx="392690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게임은 어떻게 구성될까</a:t>
            </a:r>
            <a:r>
              <a:rPr lang="en-US" altLang="ko-KR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5280" y="724008"/>
            <a:ext cx="159781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게임 전개 방식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775416" y="4334547"/>
            <a:ext cx="2032000" cy="1930400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07416" y="4334548"/>
            <a:ext cx="2688552" cy="1930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28866" y="5107422"/>
            <a:ext cx="1139424" cy="3961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 algn="ctr">
              <a:defRPr/>
            </a:pPr>
            <a:r>
              <a:rPr lang="ko-KR" altLang="en-US">
                <a:solidFill>
                  <a:srgbClr val="EF4D4D"/>
                </a:solidFill>
                <a:latin typeface="나눔고딕 ExtraBold"/>
                <a:ea typeface="나눔고딕 ExtraBold"/>
              </a:rPr>
              <a:t>말</a:t>
            </a:r>
            <a:r>
              <a:rPr lang="ko-KR" altLang="en-US">
                <a:latin typeface="나눔고딕 ExtraBold"/>
                <a:ea typeface="나눔고딕 ExtraBold"/>
              </a:rPr>
              <a:t> 선택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64832" y="4997001"/>
            <a:ext cx="2383154" cy="7256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 algn="ctr">
              <a:defRPr/>
            </a:pPr>
            <a:r>
              <a:rPr lang="ko-KR" altLang="en-US" sz="21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각자 사용할 말을 선택한다</a:t>
            </a:r>
            <a:r>
              <a:rPr lang="en-US" altLang="ko-KR" sz="21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.</a:t>
            </a:r>
          </a:p>
        </p:txBody>
      </p:sp>
      <p:sp>
        <p:nvSpPr>
          <p:cNvPr id="44" name="TextBox 15"/>
          <p:cNvSpPr txBox="1"/>
          <p:nvPr/>
        </p:nvSpPr>
        <p:spPr>
          <a:xfrm>
            <a:off x="2597207" y="3726201"/>
            <a:ext cx="814895" cy="320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ln w="9525">
                  <a:solidFill>
                    <a:srgbClr val="3B3838"/>
                  </a:solidFill>
                </a:ln>
                <a:solidFill>
                  <a:srgbClr val="262626"/>
                </a:solidFill>
                <a:latin typeface="나눔고딕 ExtraBold"/>
                <a:ea typeface="나눔고딕 ExtraBold"/>
              </a:rPr>
              <a:t>Pawn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14926" y="1521323"/>
            <a:ext cx="2163008" cy="216300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14424" y="1499822"/>
            <a:ext cx="2163150" cy="2163150"/>
          </a:xfrm>
          <a:prstGeom prst="rect">
            <a:avLst/>
          </a:prstGeom>
        </p:spPr>
      </p:pic>
      <p:sp>
        <p:nvSpPr>
          <p:cNvPr id="48" name="TextBox 15"/>
          <p:cNvSpPr txBox="1"/>
          <p:nvPr/>
        </p:nvSpPr>
        <p:spPr>
          <a:xfrm>
            <a:off x="5704859" y="3726201"/>
            <a:ext cx="814895" cy="320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ln w="9525">
                  <a:solidFill>
                    <a:srgbClr val="3B3838"/>
                  </a:solidFill>
                </a:ln>
                <a:solidFill>
                  <a:srgbClr val="262626"/>
                </a:solidFill>
                <a:latin typeface="나눔고딕 ExtraBold"/>
                <a:ea typeface="나눔고딕 ExtraBold"/>
              </a:rPr>
              <a:t>Rook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66668" y="1486767"/>
            <a:ext cx="2461410" cy="2163150"/>
          </a:xfrm>
          <a:prstGeom prst="rect">
            <a:avLst/>
          </a:prstGeom>
        </p:spPr>
      </p:pic>
      <p:sp>
        <p:nvSpPr>
          <p:cNvPr id="50" name="TextBox 15"/>
          <p:cNvSpPr txBox="1"/>
          <p:nvPr/>
        </p:nvSpPr>
        <p:spPr>
          <a:xfrm>
            <a:off x="8802696" y="3726201"/>
            <a:ext cx="814895" cy="320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ln w="9525">
                  <a:solidFill>
                    <a:srgbClr val="3B3838"/>
                  </a:solidFill>
                </a:ln>
                <a:solidFill>
                  <a:srgbClr val="262626"/>
                </a:solidFill>
                <a:latin typeface="나눔고딕 ExtraBold"/>
                <a:ea typeface="나눔고딕 ExtraBold"/>
              </a:rPr>
              <a:t>Bishop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0808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58" name="TextBox 57"/>
          <p:cNvSpPr txBox="1"/>
          <p:nvPr/>
        </p:nvSpPr>
        <p:spPr>
          <a:xfrm>
            <a:off x="1128903" y="2609459"/>
            <a:ext cx="9934193" cy="489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600">
                <a:solidFill>
                  <a:srgbClr val="FFE500"/>
                </a:solidFill>
                <a:latin typeface="나눔고딕 ExtraBold"/>
                <a:ea typeface="나눔고딕 ExtraBold"/>
              </a:rPr>
              <a:t>Pawn</a:t>
            </a:r>
            <a:r>
              <a:rPr lang="en-US" altLang="ko-KR" sz="2600">
                <a:solidFill>
                  <a:srgbClr val="FFFFFF"/>
                </a:solidFill>
                <a:latin typeface="나눔고딕 ExtraBold"/>
                <a:ea typeface="나눔고딕 ExtraBold"/>
              </a:rPr>
              <a:t> : </a:t>
            </a:r>
            <a:r>
              <a:rPr lang="ko-KR" altLang="en-US" sz="2600">
                <a:solidFill>
                  <a:srgbClr val="FFFFFF"/>
                </a:solidFill>
                <a:latin typeface="나눔고딕 ExtraBold"/>
                <a:ea typeface="나눔고딕 ExtraBold"/>
              </a:rPr>
              <a:t>상하좌우</a:t>
            </a:r>
            <a:r>
              <a:rPr lang="en-US" altLang="ko-KR" sz="2600">
                <a:solidFill>
                  <a:srgbClr val="FFFFFF"/>
                </a:solidFill>
                <a:latin typeface="나눔고딕 ExtraBold"/>
                <a:ea typeface="나눔고딕 ExtraBold"/>
              </a:rPr>
              <a:t>,</a:t>
            </a:r>
            <a:r>
              <a:rPr lang="ko-KR" altLang="en-US" sz="2600">
                <a:solidFill>
                  <a:srgbClr val="FFFFFF"/>
                </a:solidFill>
                <a:latin typeface="나눔고딕 ExtraBold"/>
                <a:ea typeface="나눔고딕 ExtraBold"/>
              </a:rPr>
              <a:t> 두 대각선 모든 구역을 </a:t>
            </a:r>
            <a:r>
              <a:rPr lang="en-US" altLang="ko-KR" sz="2600">
                <a:solidFill>
                  <a:srgbClr val="FFFFFF"/>
                </a:solidFill>
                <a:latin typeface="나눔고딕 ExtraBold"/>
                <a:ea typeface="나눔고딕 ExtraBold"/>
              </a:rPr>
              <a:t>1</a:t>
            </a:r>
            <a:r>
              <a:rPr lang="ko-KR" altLang="en-US" sz="2600">
                <a:solidFill>
                  <a:srgbClr val="FFFFFF"/>
                </a:solidFill>
                <a:latin typeface="나눔고딕 ExtraBold"/>
                <a:ea typeface="나눔고딕 ExtraBold"/>
              </a:rPr>
              <a:t>칸씩만 이동할 수 있습니다</a:t>
            </a:r>
            <a:r>
              <a:rPr lang="en-US" altLang="ko-KR" sz="2600">
                <a:solidFill>
                  <a:srgbClr val="FFFFFF"/>
                </a:solidFill>
                <a:latin typeface="나눔고딕 ExtraBold"/>
                <a:ea typeface="나눔고딕 ExtraBold"/>
              </a:rPr>
              <a:t>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128040" y="3696285"/>
            <a:ext cx="6783425" cy="491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600">
                <a:solidFill>
                  <a:srgbClr val="FFE500"/>
                </a:solidFill>
                <a:latin typeface="나눔고딕 ExtraBold"/>
                <a:ea typeface="나눔고딕 ExtraBold"/>
              </a:rPr>
              <a:t>Rook</a:t>
            </a:r>
            <a:r>
              <a:rPr lang="en-US" altLang="ko-KR" sz="2600">
                <a:solidFill>
                  <a:srgbClr val="FFFFFF"/>
                </a:solidFill>
                <a:latin typeface="나눔고딕 ExtraBold"/>
                <a:ea typeface="나눔고딕 ExtraBold"/>
              </a:rPr>
              <a:t> : </a:t>
            </a:r>
            <a:r>
              <a:rPr lang="ko-KR" altLang="en-US" sz="2600">
                <a:solidFill>
                  <a:srgbClr val="FFFFFF"/>
                </a:solidFill>
                <a:latin typeface="나눔고딕 ExtraBold"/>
                <a:ea typeface="나눔고딕 ExtraBold"/>
              </a:rPr>
              <a:t>상하좌우</a:t>
            </a:r>
            <a:r>
              <a:rPr lang="en-US" altLang="ko-KR" sz="2600">
                <a:solidFill>
                  <a:srgbClr val="FFFFFF"/>
                </a:solidFill>
                <a:latin typeface="나눔고딕 ExtraBold"/>
                <a:ea typeface="나눔고딕 ExtraBold"/>
              </a:rPr>
              <a:t>,</a:t>
            </a:r>
            <a:r>
              <a:rPr lang="ko-KR" altLang="en-US" sz="2600">
                <a:solidFill>
                  <a:srgbClr val="FFFFFF"/>
                </a:solidFill>
                <a:latin typeface="나눔고딕 ExtraBold"/>
                <a:ea typeface="나눔고딕 ExtraBold"/>
              </a:rPr>
              <a:t> 최대 </a:t>
            </a:r>
            <a:r>
              <a:rPr lang="en-US" altLang="ko-KR" sz="2600">
                <a:solidFill>
                  <a:srgbClr val="FFFFFF"/>
                </a:solidFill>
                <a:latin typeface="나눔고딕 ExtraBold"/>
                <a:ea typeface="나눔고딕 ExtraBold"/>
              </a:rPr>
              <a:t>3</a:t>
            </a:r>
            <a:r>
              <a:rPr lang="ko-KR" altLang="en-US" sz="2600">
                <a:solidFill>
                  <a:srgbClr val="FFFFFF"/>
                </a:solidFill>
                <a:latin typeface="나눔고딕 ExtraBold"/>
                <a:ea typeface="나눔고딕 ExtraBold"/>
              </a:rPr>
              <a:t>칸 이동할 수 있습니다</a:t>
            </a:r>
            <a:r>
              <a:rPr lang="en-US" altLang="ko-KR" sz="2600">
                <a:solidFill>
                  <a:srgbClr val="FFFFFF"/>
                </a:solidFill>
                <a:latin typeface="나눔고딕 ExtraBold"/>
                <a:ea typeface="나눔고딕 ExtraBold"/>
              </a:rPr>
              <a:t>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165529" y="4722053"/>
            <a:ext cx="7477896" cy="491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600">
                <a:solidFill>
                  <a:srgbClr val="FFE500"/>
                </a:solidFill>
                <a:latin typeface="나눔고딕 ExtraBold"/>
                <a:ea typeface="나눔고딕 ExtraBold"/>
              </a:rPr>
              <a:t>pawn</a:t>
            </a:r>
            <a:r>
              <a:rPr lang="en-US" altLang="ko-KR" sz="2600">
                <a:solidFill>
                  <a:srgbClr val="FFFFFF"/>
                </a:solidFill>
                <a:latin typeface="나눔고딕 ExtraBold"/>
                <a:ea typeface="나눔고딕 ExtraBold"/>
              </a:rPr>
              <a:t> : </a:t>
            </a:r>
            <a:r>
              <a:rPr lang="ko-KR" altLang="en-US" sz="2600">
                <a:solidFill>
                  <a:srgbClr val="FFFFFF"/>
                </a:solidFill>
                <a:latin typeface="나눔고딕 ExtraBold"/>
                <a:ea typeface="나눔고딕 ExtraBold"/>
              </a:rPr>
              <a:t>두 대각선으로 최대 </a:t>
            </a:r>
            <a:r>
              <a:rPr lang="en-US" altLang="ko-KR" sz="2600">
                <a:solidFill>
                  <a:srgbClr val="FFFFFF"/>
                </a:solidFill>
                <a:latin typeface="나눔고딕 ExtraBold"/>
                <a:ea typeface="나눔고딕 ExtraBold"/>
              </a:rPr>
              <a:t>3</a:t>
            </a:r>
            <a:r>
              <a:rPr lang="ko-KR" altLang="en-US" sz="2600">
                <a:solidFill>
                  <a:srgbClr val="FFFFFF"/>
                </a:solidFill>
                <a:latin typeface="나눔고딕 ExtraBold"/>
                <a:ea typeface="나눔고딕 ExtraBold"/>
              </a:rPr>
              <a:t>칸 이동할 수 있습니다</a:t>
            </a:r>
            <a:r>
              <a:rPr lang="en-US" altLang="ko-KR" sz="2600">
                <a:solidFill>
                  <a:srgbClr val="FFFFFF"/>
                </a:solidFill>
                <a:latin typeface="나눔고딕 ExtraBold"/>
                <a:ea typeface="나눔고딕 ExtraBold"/>
              </a:rPr>
              <a:t>.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900922" y="1125511"/>
            <a:ext cx="4390156" cy="717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100" b="0" i="0" u="none" strike="noStrike" kern="1200" cap="none" spc="0" normalizeH="0" baseline="0">
                <a:solidFill>
                  <a:srgbClr val="00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고딕 ExtraBold"/>
                <a:ea typeface="나눔고딕 ExtraBold"/>
              </a:rPr>
              <a:t>각 캐릭터들의 특징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1EBFE7-38AA-42F0-A27D-880182FA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6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7" animBg="1"/>
      <p:bldP spid="58" grpId="8" animBg="1"/>
      <p:bldP spid="59" grpId="9" animBg="1"/>
      <p:bldP spid="60" grpId="10" animBg="1"/>
      <p:bldP spid="62" grpId="1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0763" y="129376"/>
            <a:ext cx="392690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게임은 어떻게 구성될까</a:t>
            </a:r>
            <a:r>
              <a:rPr lang="en-US" altLang="ko-KR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5280" y="724008"/>
            <a:ext cx="159781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게임 전개 방식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775416" y="4334547"/>
            <a:ext cx="2032000" cy="1930400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07416" y="4334548"/>
            <a:ext cx="2688552" cy="1930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28866" y="4960884"/>
            <a:ext cx="1139424" cy="6950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 algn="ctr">
              <a:defRPr/>
            </a:pPr>
            <a:r>
              <a:rPr lang="ko-KR" altLang="en-US">
                <a:solidFill>
                  <a:srgbClr val="EF4D4D"/>
                </a:solidFill>
                <a:latin typeface="나눔고딕 ExtraBold"/>
                <a:ea typeface="나눔고딕 ExtraBold"/>
              </a:rPr>
              <a:t>아이템</a:t>
            </a:r>
          </a:p>
          <a:p>
            <a:pPr lvl="0" algn="ctr">
              <a:defRPr/>
            </a:pPr>
            <a:r>
              <a:rPr lang="ko-KR" altLang="en-US">
                <a:latin typeface="나눔고딕 ExtraBold"/>
                <a:ea typeface="나눔고딕 ExtraBold"/>
              </a:rPr>
              <a:t>선택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52619" y="4877572"/>
            <a:ext cx="2383154" cy="90781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 algn="ctr">
              <a:defRPr/>
            </a:pPr>
            <a:r>
              <a:rPr lang="ko-KR" altLang="en-US" sz="18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게임 시작 전</a:t>
            </a:r>
            <a:r>
              <a:rPr lang="en-US" altLang="ko-KR" sz="18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,</a:t>
            </a:r>
          </a:p>
          <a:p>
            <a:pPr lvl="0" algn="ctr">
              <a:defRPr/>
            </a:pPr>
            <a:r>
              <a:rPr lang="ko-KR" altLang="en-US" sz="18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게임에서 사용할</a:t>
            </a:r>
          </a:p>
          <a:p>
            <a:pPr lvl="0" algn="ctr">
              <a:defRPr/>
            </a:pPr>
            <a:r>
              <a:rPr lang="ko-KR" altLang="en-US" sz="18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아이템을 선택한다</a:t>
            </a:r>
            <a:r>
              <a:rPr lang="en-US" altLang="ko-KR" sz="18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.</a:t>
            </a: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2664" y="1882346"/>
            <a:ext cx="2043114" cy="204311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0A0B5A1-9FE9-4156-AAD6-E2350C9C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7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350354" y="66212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0767" y="100801"/>
            <a:ext cx="306012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아이템 종류와 특징</a:t>
            </a:r>
          </a:p>
        </p:txBody>
      </p:sp>
      <p:sp>
        <p:nvSpPr>
          <p:cNvPr id="7" name="타원 6"/>
          <p:cNvSpPr/>
          <p:nvPr/>
        </p:nvSpPr>
        <p:spPr>
          <a:xfrm>
            <a:off x="4904238" y="2286346"/>
            <a:ext cx="2534887" cy="253488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330558" y="1716834"/>
            <a:ext cx="3667544" cy="3667544"/>
          </a:xfrm>
          <a:prstGeom prst="ellipse">
            <a:avLst/>
          </a:prstGeom>
          <a:noFill/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3640468" y="1564909"/>
            <a:ext cx="1446537" cy="1446537"/>
          </a:xfrm>
          <a:prstGeom prst="ellipse">
            <a:avLst/>
          </a:prstGeom>
          <a:solidFill>
            <a:schemeClr val="bg1"/>
          </a:solidFill>
          <a:ln w="12700">
            <a:solidFill>
              <a:srgbClr val="3E3E3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141885" y="1532577"/>
            <a:ext cx="1446537" cy="1446537"/>
          </a:xfrm>
          <a:prstGeom prst="ellipse">
            <a:avLst/>
          </a:prstGeom>
          <a:solidFill>
            <a:schemeClr val="bg1"/>
          </a:solidFill>
          <a:ln w="12700">
            <a:solidFill>
              <a:srgbClr val="3E3E3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176820" y="4215434"/>
            <a:ext cx="1446537" cy="1446537"/>
          </a:xfrm>
          <a:prstGeom prst="ellipse">
            <a:avLst/>
          </a:prstGeom>
          <a:solidFill>
            <a:schemeClr val="bg1"/>
          </a:solidFill>
          <a:ln w="12700">
            <a:solidFill>
              <a:srgbClr val="3E3E3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753236" y="4329758"/>
            <a:ext cx="1446537" cy="1446537"/>
          </a:xfrm>
          <a:prstGeom prst="ellipse">
            <a:avLst/>
          </a:prstGeom>
          <a:solidFill>
            <a:schemeClr val="bg1"/>
          </a:solidFill>
          <a:ln w="12700">
            <a:solidFill>
              <a:srgbClr val="3E3E3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75978" y="3259485"/>
            <a:ext cx="1230587" cy="6248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>
              <a:defRPr/>
            </a:pPr>
            <a:r>
              <a:rPr lang="en-US" altLang="ko-KR" sz="3500">
                <a:solidFill>
                  <a:srgbClr val="FFE500"/>
                </a:solidFill>
                <a:latin typeface="나눔고딕 ExtraBold"/>
                <a:ea typeface="나눔고딕 ExtraBold"/>
              </a:rPr>
              <a:t>ITEM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69606" y="4727146"/>
            <a:ext cx="1268296" cy="471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방어구</a:t>
            </a:r>
          </a:p>
        </p:txBody>
      </p:sp>
      <p:sp>
        <p:nvSpPr>
          <p:cNvPr id="2" name="사각형: 둥근 모서리 1"/>
          <p:cNvSpPr/>
          <p:nvPr/>
        </p:nvSpPr>
        <p:spPr>
          <a:xfrm>
            <a:off x="759655" y="1740064"/>
            <a:ext cx="2699041" cy="1357155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22" name="사각형: 둥근 모서리 21"/>
          <p:cNvSpPr/>
          <p:nvPr/>
        </p:nvSpPr>
        <p:spPr>
          <a:xfrm>
            <a:off x="8733302" y="1707334"/>
            <a:ext cx="2699041" cy="1357155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23" name="사각형: 둥근 모서리 22"/>
          <p:cNvSpPr/>
          <p:nvPr/>
        </p:nvSpPr>
        <p:spPr>
          <a:xfrm>
            <a:off x="759655" y="4945309"/>
            <a:ext cx="2699041" cy="1357155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24" name="사각형: 둥근 모서리 23"/>
          <p:cNvSpPr/>
          <p:nvPr/>
        </p:nvSpPr>
        <p:spPr>
          <a:xfrm>
            <a:off x="8855480" y="4945309"/>
            <a:ext cx="2699041" cy="1357155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5867" y="2199837"/>
            <a:ext cx="2551222" cy="3934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>
              <a:defRPr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상대방 지뢰 폭발 방어</a:t>
            </a:r>
          </a:p>
        </p:txBody>
      </p:sp>
      <p:sp>
        <p:nvSpPr>
          <p:cNvPr id="37" name="TextBox 17"/>
          <p:cNvSpPr txBox="1"/>
          <p:nvPr/>
        </p:nvSpPr>
        <p:spPr>
          <a:xfrm>
            <a:off x="3739493" y="2046469"/>
            <a:ext cx="1268296" cy="471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쉴드</a:t>
            </a:r>
          </a:p>
        </p:txBody>
      </p:sp>
      <p:sp>
        <p:nvSpPr>
          <p:cNvPr id="38" name="TextBox 17"/>
          <p:cNvSpPr txBox="1"/>
          <p:nvPr/>
        </p:nvSpPr>
        <p:spPr>
          <a:xfrm>
            <a:off x="7256905" y="2027907"/>
            <a:ext cx="1268296" cy="471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레이더</a:t>
            </a:r>
          </a:p>
        </p:txBody>
      </p:sp>
      <p:sp>
        <p:nvSpPr>
          <p:cNvPr id="39" name="TextBox 17"/>
          <p:cNvSpPr txBox="1"/>
          <p:nvPr/>
        </p:nvSpPr>
        <p:spPr>
          <a:xfrm>
            <a:off x="3843046" y="4848773"/>
            <a:ext cx="1268296" cy="471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더미</a:t>
            </a:r>
          </a:p>
        </p:txBody>
      </p:sp>
      <p:sp>
        <p:nvSpPr>
          <p:cNvPr id="40" name="TextBox 24"/>
          <p:cNvSpPr txBox="1"/>
          <p:nvPr/>
        </p:nvSpPr>
        <p:spPr>
          <a:xfrm>
            <a:off x="8864466" y="2199837"/>
            <a:ext cx="2476000" cy="3934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>
              <a:defRPr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지뢰의 위치를 보여줌</a:t>
            </a:r>
          </a:p>
        </p:txBody>
      </p:sp>
      <p:sp>
        <p:nvSpPr>
          <p:cNvPr id="41" name="TextBox 24"/>
          <p:cNvSpPr txBox="1"/>
          <p:nvPr/>
        </p:nvSpPr>
        <p:spPr>
          <a:xfrm>
            <a:off x="769192" y="5448107"/>
            <a:ext cx="2703623" cy="3934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>
              <a:defRPr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지뢰 </a:t>
            </a:r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1</a:t>
            </a: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개를 사라지게 함</a:t>
            </a:r>
          </a:p>
        </p:txBody>
      </p:sp>
      <p:sp>
        <p:nvSpPr>
          <p:cNvPr id="42" name="TextBox 24"/>
          <p:cNvSpPr txBox="1"/>
          <p:nvPr/>
        </p:nvSpPr>
        <p:spPr>
          <a:xfrm>
            <a:off x="8963134" y="5289357"/>
            <a:ext cx="2446450" cy="6999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 algn="ctr">
              <a:defRPr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자신이 밟은</a:t>
            </a:r>
          </a:p>
          <a:p>
            <a:pPr lvl="0" algn="ctr">
              <a:defRPr/>
            </a:pPr>
            <a:r>
              <a:rPr lang="ko-KR" altLang="en-US">
                <a:solidFill>
                  <a:schemeClr val="bg2">
                    <a:lumMod val="25000"/>
                  </a:schemeClr>
                </a:solidFill>
                <a:latin typeface="나눔고딕 ExtraBold"/>
                <a:ea typeface="나눔고딕 ExtraBold"/>
              </a:rPr>
              <a:t>지뢰로부터 보호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C7EF3B-BED2-435C-9989-1FA780194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8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350354" y="681171"/>
            <a:ext cx="11491292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50763" y="129376"/>
            <a:ext cx="392690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게임은 어떻게 구성될까</a:t>
            </a:r>
            <a:r>
              <a:rPr lang="en-US" altLang="ko-KR" sz="2800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5280" y="724008"/>
            <a:ext cx="159781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>
                <a:ln w="9525">
                  <a:solidFill>
                    <a:srgbClr val="3E3E3E">
                      <a:alpha val="15000"/>
                    </a:srgbClr>
                  </a:solidFill>
                </a:ln>
                <a:solidFill>
                  <a:srgbClr val="3E3E3E"/>
                </a:solidFill>
                <a:latin typeface="나눔고딕 ExtraBold"/>
                <a:ea typeface="나눔고딕 ExtraBold"/>
              </a:rPr>
              <a:t>게임 전개 방식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775416" y="4334547"/>
            <a:ext cx="2032000" cy="1930400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07416" y="4334548"/>
            <a:ext cx="2969417" cy="1930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28866" y="5075184"/>
            <a:ext cx="1139424" cy="3902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 algn="ctr">
              <a:defRPr/>
            </a:pPr>
            <a:r>
              <a:rPr lang="ko-KR" altLang="en-US">
                <a:latin typeface="나눔고딕 ExtraBold"/>
                <a:ea typeface="나눔고딕 ExtraBold"/>
              </a:rPr>
              <a:t>말 이동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97557" y="4817491"/>
            <a:ext cx="2590751" cy="12289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000">
                <a:ln w="9525"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Bold"/>
                <a:ea typeface="KoPub돋움체 Bold"/>
              </a:defRPr>
            </a:lvl1pPr>
          </a:lstStyle>
          <a:p>
            <a:pPr lvl="0" algn="ctr">
              <a:defRPr/>
            </a:pP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선택한 말들의 조건에 따라</a:t>
            </a:r>
          </a:p>
          <a:p>
            <a:pPr lvl="0" algn="ctr">
              <a:defRPr/>
            </a:pP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마우스 왼쪽 버튼을 클릭하여</a:t>
            </a:r>
          </a:p>
          <a:p>
            <a:pPr lvl="0" algn="ctr">
              <a:defRPr/>
            </a:pP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매턴마다 돌아가며</a:t>
            </a:r>
          </a:p>
          <a:p>
            <a:pPr lvl="0" algn="ctr">
              <a:defRPr/>
            </a:pPr>
            <a:r>
              <a:rPr lang="en-US" altLang="ko-KR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1</a:t>
            </a:r>
            <a:r>
              <a:rPr lang="ko-KR" altLang="en-US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칸씩 이동합니다</a:t>
            </a:r>
            <a:r>
              <a:rPr lang="en-US" altLang="ko-KR" sz="1500">
                <a:ln w="9525">
                  <a:solidFill>
                    <a:schemeClr val="bg2">
                      <a:lumMod val="25000"/>
                      <a:alpha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rPr>
              <a:t>.</a:t>
            </a:r>
          </a:p>
          <a:p>
            <a:pPr lvl="0" algn="ctr">
              <a:defRPr/>
            </a:pPr>
            <a:endParaRPr lang="ko-KR" altLang="en-US" sz="1500">
              <a:ln w="9525">
                <a:solidFill>
                  <a:schemeClr val="bg2">
                    <a:lumMod val="25000"/>
                    <a:alpha val="15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00501" y="1051962"/>
            <a:ext cx="3581768" cy="3581768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0180078">
            <a:off x="8886272" y="2567755"/>
            <a:ext cx="1365923" cy="1365923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41160" y="2781658"/>
            <a:ext cx="989390" cy="98939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953674" y="710038"/>
            <a:ext cx="1102825" cy="110282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32376" y="2700520"/>
            <a:ext cx="944074" cy="94407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5AD117-7385-415F-947F-6FB1EFB8B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88C8C-AE76-44D9-8312-9757B3343506}" type="slidenum">
              <a:rPr lang="ko-KR" altLang="en-US" smtClean="0"/>
              <a:t>9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439</Words>
  <Application>Microsoft Office PowerPoint</Application>
  <PresentationFormat>와이드스크린</PresentationFormat>
  <Paragraphs>179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KoPub돋움체 Bold</vt:lpstr>
      <vt:lpstr>나눔고딕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박현조</dc:creator>
  <cp:lastModifiedBy>정현지</cp:lastModifiedBy>
  <cp:revision>45</cp:revision>
  <dcterms:created xsi:type="dcterms:W3CDTF">2017-10-10T13:08:06Z</dcterms:created>
  <dcterms:modified xsi:type="dcterms:W3CDTF">2019-04-25T00:48:47Z</dcterms:modified>
  <cp:version/>
</cp:coreProperties>
</file>